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90" r:id="rId3"/>
    <p:sldId id="322" r:id="rId4"/>
    <p:sldId id="311" r:id="rId5"/>
    <p:sldId id="323" r:id="rId6"/>
    <p:sldId id="302" r:id="rId7"/>
    <p:sldId id="318" r:id="rId8"/>
    <p:sldId id="320" r:id="rId9"/>
    <p:sldId id="316" r:id="rId10"/>
  </p:sldIdLst>
  <p:sldSz cx="9144000" cy="6858000" type="screen4x3"/>
  <p:notesSz cx="6811963" cy="9945688"/>
  <p:defaultTextStyle>
    <a:defPPr>
      <a:defRPr lang="ru-RU"/>
    </a:defPPr>
    <a:lvl1pPr marL="0" algn="l" defTabSz="9142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74" algn="l" defTabSz="9142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10" algn="l" defTabSz="9142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47" algn="l" defTabSz="9142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84" algn="l" defTabSz="9142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21" algn="l" defTabSz="9142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58" algn="l" defTabSz="9142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95" algn="l" defTabSz="9142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Олеся" initials="О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4600"/>
    <a:srgbClr val="FEF9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>
      <p:cViewPr varScale="1">
        <p:scale>
          <a:sx n="107" d="100"/>
          <a:sy n="107" d="100"/>
        </p:scale>
        <p:origin x="-18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09255656491539"/>
          <c:y val="4.9467297053066364E-2"/>
          <c:w val="0.70492335061646105"/>
          <c:h val="0.901065405893867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0.30000000000000004</c:v>
                </c:pt>
                <c:pt idx="1">
                  <c:v>0.8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52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8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88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FEEF46-987B-4B4E-A416-B1F61A526963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62D0F58-0497-43E5-86A3-3C9B9F987CF9}">
      <dgm:prSet phldrT="[Текст]" custT="1"/>
      <dgm:spPr>
        <a:solidFill>
          <a:srgbClr val="028DAE"/>
        </a:solidFill>
      </dgm:spPr>
      <dgm:t>
        <a:bodyPr/>
        <a:lstStyle/>
        <a:p>
          <a:r>
            <a:rPr lang="ru-RU" sz="2400" dirty="0" smtClean="0">
              <a:latin typeface="Arial" panose="020B0604020202020204" pitchFamily="34" charset="0"/>
              <a:cs typeface="Arial" panose="020B0604020202020204" pitchFamily="34" charset="0"/>
            </a:rPr>
            <a:t>Выручка 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&gt; </a:t>
          </a:r>
          <a:r>
            <a:rPr lang="ru-RU" sz="2400" dirty="0" smtClean="0">
              <a:latin typeface="Arial" panose="020B0604020202020204" pitchFamily="34" charset="0"/>
              <a:cs typeface="Arial" panose="020B0604020202020204" pitchFamily="34" charset="0"/>
            </a:rPr>
            <a:t>10 млрд. </a:t>
          </a:r>
          <a:r>
            <a:rPr lang="ru-RU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руб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ED27F3-E3F4-448F-B456-68659B9D8282}" type="parTrans" cxnId="{05763C18-DE49-4216-8557-716D6D01690D}">
      <dgm:prSet/>
      <dgm:spPr/>
      <dgm:t>
        <a:bodyPr/>
        <a:lstStyle/>
        <a:p>
          <a:endParaRPr lang="ru-RU"/>
        </a:p>
      </dgm:t>
    </dgm:pt>
    <dgm:pt modelId="{456A3BCA-DE12-47E8-BBFE-22A1FAC44E05}" type="sibTrans" cxnId="{05763C18-DE49-4216-8557-716D6D01690D}">
      <dgm:prSet/>
      <dgm:spPr/>
      <dgm:t>
        <a:bodyPr/>
        <a:lstStyle/>
        <a:p>
          <a:endParaRPr lang="ru-RU"/>
        </a:p>
      </dgm:t>
    </dgm:pt>
    <dgm:pt modelId="{DBCC3168-4E4D-4A7E-99A3-64B72A5BDB33}">
      <dgm:prSet phldrT="[Текст]" custT="1"/>
      <dgm:spPr>
        <a:solidFill>
          <a:srgbClr val="028DAE"/>
        </a:solidFill>
      </dgm:spPr>
      <dgm:t>
        <a:bodyPr/>
        <a:lstStyle/>
        <a:p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10 </a:t>
          </a:r>
          <a:r>
            <a:rPr lang="ru-RU" sz="2400" dirty="0" smtClean="0">
              <a:latin typeface="Arial" panose="020B0604020202020204" pitchFamily="34" charset="0"/>
              <a:cs typeface="Arial" panose="020B0604020202020204" pitchFamily="34" charset="0"/>
            </a:rPr>
            <a:t>млрд. </a:t>
          </a:r>
          <a:r>
            <a:rPr lang="ru-RU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руб</a:t>
          </a:r>
          <a:r>
            <a:rPr lang="ru-RU" sz="2400" dirty="0" smtClean="0">
              <a:latin typeface="Arial" panose="020B0604020202020204" pitchFamily="34" charset="0"/>
              <a:cs typeface="Arial" panose="020B0604020202020204" pitchFamily="34" charset="0"/>
            </a:rPr>
            <a:t> ≤ </a:t>
          </a:r>
          <a:r>
            <a:rPr lang="ru-RU" sz="2400" dirty="0" smtClean="0"/>
            <a:t>Выручка 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&gt;</a:t>
          </a:r>
          <a:r>
            <a:rPr lang="ru-RU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smtClean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ru-RU" sz="240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dirty="0" smtClean="0">
              <a:latin typeface="Arial" panose="020B0604020202020204" pitchFamily="34" charset="0"/>
              <a:cs typeface="Arial" panose="020B0604020202020204" pitchFamily="34" charset="0"/>
            </a:rPr>
            <a:t>млрд. </a:t>
          </a:r>
          <a:r>
            <a:rPr lang="ru-RU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руб</a:t>
          </a:r>
          <a:endParaRPr lang="ru-RU" sz="2400" dirty="0"/>
        </a:p>
      </dgm:t>
    </dgm:pt>
    <dgm:pt modelId="{FCCC7787-79DE-4A40-9751-91541D04F117}" type="parTrans" cxnId="{55F431BA-A2E6-4B02-8FAB-BCD2ED7AD886}">
      <dgm:prSet/>
      <dgm:spPr/>
      <dgm:t>
        <a:bodyPr/>
        <a:lstStyle/>
        <a:p>
          <a:endParaRPr lang="ru-RU"/>
        </a:p>
      </dgm:t>
    </dgm:pt>
    <dgm:pt modelId="{B0CA4DF9-A437-4BD2-BB99-D13746D20C37}" type="sibTrans" cxnId="{55F431BA-A2E6-4B02-8FAB-BCD2ED7AD886}">
      <dgm:prSet/>
      <dgm:spPr/>
      <dgm:t>
        <a:bodyPr/>
        <a:lstStyle/>
        <a:p>
          <a:endParaRPr lang="ru-RU"/>
        </a:p>
      </dgm:t>
    </dgm:pt>
    <dgm:pt modelId="{0956B000-2ACC-4720-A006-3670299CA26F}">
      <dgm:prSet phldrT="[Текст]" custT="1"/>
      <dgm:spPr>
        <a:solidFill>
          <a:srgbClr val="028DAE"/>
        </a:solidFill>
      </dgm:spPr>
      <dgm:t>
        <a:bodyPr/>
        <a:lstStyle/>
        <a:p>
          <a:r>
            <a:rPr lang="ru-RU" sz="2400" dirty="0" smtClean="0">
              <a:latin typeface="Arial" panose="020B0604020202020204" pitchFamily="34" charset="0"/>
              <a:cs typeface="Arial" panose="020B0604020202020204" pitchFamily="34" charset="0"/>
            </a:rPr>
            <a:t>Выручка ≤ 2 млрд. </a:t>
          </a:r>
          <a:r>
            <a:rPr lang="ru-RU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руб</a:t>
          </a:r>
          <a:r>
            <a:rPr lang="ru-RU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14D305-1B4F-43E7-874C-F96D5AA31E32}" type="parTrans" cxnId="{6EE1C6D3-5065-4E29-AFA4-7049A3AA7F0D}">
      <dgm:prSet/>
      <dgm:spPr/>
      <dgm:t>
        <a:bodyPr/>
        <a:lstStyle/>
        <a:p>
          <a:endParaRPr lang="ru-RU"/>
        </a:p>
      </dgm:t>
    </dgm:pt>
    <dgm:pt modelId="{8B40F6F9-4901-4B4F-89B6-147CE758192B}" type="sibTrans" cxnId="{6EE1C6D3-5065-4E29-AFA4-7049A3AA7F0D}">
      <dgm:prSet/>
      <dgm:spPr/>
      <dgm:t>
        <a:bodyPr/>
        <a:lstStyle/>
        <a:p>
          <a:endParaRPr lang="ru-RU"/>
        </a:p>
      </dgm:t>
    </dgm:pt>
    <dgm:pt modelId="{D616016B-E3F1-4823-B36D-CB67C6B474D8}">
      <dgm:prSet/>
      <dgm:spPr/>
      <dgm:t>
        <a:bodyPr/>
        <a:lstStyle/>
        <a:p>
          <a:r>
            <a:rPr lang="ru-RU" dirty="0" smtClean="0"/>
            <a:t>Обязаны осуществлять закупки у СМП с 1 июля 2015</a:t>
          </a:r>
          <a:endParaRPr lang="ru-RU" dirty="0"/>
        </a:p>
      </dgm:t>
    </dgm:pt>
    <dgm:pt modelId="{AA18E8C3-FBD0-4E71-B207-19EA28807699}" type="parTrans" cxnId="{722AA77A-C0DE-4F4B-B248-9427943F68EA}">
      <dgm:prSet/>
      <dgm:spPr/>
      <dgm:t>
        <a:bodyPr/>
        <a:lstStyle/>
        <a:p>
          <a:endParaRPr lang="ru-RU"/>
        </a:p>
      </dgm:t>
    </dgm:pt>
    <dgm:pt modelId="{F9BD2221-3DB6-4395-B3F8-863E53EB8BD9}" type="sibTrans" cxnId="{722AA77A-C0DE-4F4B-B248-9427943F68EA}">
      <dgm:prSet/>
      <dgm:spPr/>
      <dgm:t>
        <a:bodyPr/>
        <a:lstStyle/>
        <a:p>
          <a:endParaRPr lang="ru-RU"/>
        </a:p>
      </dgm:t>
    </dgm:pt>
    <dgm:pt modelId="{AB05F6F1-E450-4E21-AB9A-1F4A0F2AC963}">
      <dgm:prSet/>
      <dgm:spPr/>
      <dgm:t>
        <a:bodyPr/>
        <a:lstStyle/>
        <a:p>
          <a:r>
            <a:rPr lang="ru-RU" dirty="0" smtClean="0"/>
            <a:t>Обязаны осуществлять закупки у СМП с 1 января 2016</a:t>
          </a:r>
          <a:endParaRPr lang="ru-RU" dirty="0"/>
        </a:p>
      </dgm:t>
    </dgm:pt>
    <dgm:pt modelId="{0C04D4B3-598A-44AA-98F0-E5556B6BFC7F}" type="parTrans" cxnId="{5148DD4E-12BB-4354-8A56-847FDDFD0F4C}">
      <dgm:prSet/>
      <dgm:spPr/>
      <dgm:t>
        <a:bodyPr/>
        <a:lstStyle/>
        <a:p>
          <a:endParaRPr lang="ru-RU"/>
        </a:p>
      </dgm:t>
    </dgm:pt>
    <dgm:pt modelId="{F6798C4E-D608-4163-8857-0703009FCDD1}" type="sibTrans" cxnId="{5148DD4E-12BB-4354-8A56-847FDDFD0F4C}">
      <dgm:prSet/>
      <dgm:spPr/>
      <dgm:t>
        <a:bodyPr/>
        <a:lstStyle/>
        <a:p>
          <a:endParaRPr lang="ru-RU"/>
        </a:p>
      </dgm:t>
    </dgm:pt>
    <dgm:pt modelId="{42304DB2-EC0A-4A9D-B091-43E534EECA7D}">
      <dgm:prSet/>
      <dgm:spPr/>
      <dgm:t>
        <a:bodyPr/>
        <a:lstStyle/>
        <a:p>
          <a:r>
            <a:rPr lang="ru-RU" dirty="0" smtClean="0"/>
            <a:t>Не обязаны осуществлять закупки у СМП </a:t>
          </a:r>
          <a:endParaRPr lang="ru-RU" dirty="0"/>
        </a:p>
      </dgm:t>
    </dgm:pt>
    <dgm:pt modelId="{6DDFAC5B-09F5-4977-B7F3-7C2007A094AE}" type="parTrans" cxnId="{897509C9-B247-48C6-A515-6A0DD14B47C6}">
      <dgm:prSet/>
      <dgm:spPr/>
      <dgm:t>
        <a:bodyPr/>
        <a:lstStyle/>
        <a:p>
          <a:endParaRPr lang="ru-RU"/>
        </a:p>
      </dgm:t>
    </dgm:pt>
    <dgm:pt modelId="{DB7F492A-3965-4767-9B93-080A6E994315}" type="sibTrans" cxnId="{897509C9-B247-48C6-A515-6A0DD14B47C6}">
      <dgm:prSet/>
      <dgm:spPr/>
      <dgm:t>
        <a:bodyPr/>
        <a:lstStyle/>
        <a:p>
          <a:endParaRPr lang="ru-RU"/>
        </a:p>
      </dgm:t>
    </dgm:pt>
    <dgm:pt modelId="{45A415FE-A90D-4A94-AAA4-9BDCB9F38D6B}" type="pres">
      <dgm:prSet presAssocID="{3EFEEF46-987B-4B4E-A416-B1F61A52696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6FCA36-83E1-41F2-B716-F69B93536D0E}" type="pres">
      <dgm:prSet presAssocID="{C62D0F58-0497-43E5-86A3-3C9B9F987CF9}" presName="parentLin" presStyleCnt="0"/>
      <dgm:spPr/>
      <dgm:t>
        <a:bodyPr/>
        <a:lstStyle/>
        <a:p>
          <a:endParaRPr lang="ru-RU"/>
        </a:p>
      </dgm:t>
    </dgm:pt>
    <dgm:pt modelId="{9901FF26-B51E-4418-B8F6-60785875EE60}" type="pres">
      <dgm:prSet presAssocID="{C62D0F58-0497-43E5-86A3-3C9B9F987CF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BB125F6-45E7-42C0-B7D2-99E04EEEC2C3}" type="pres">
      <dgm:prSet presAssocID="{C62D0F58-0497-43E5-86A3-3C9B9F987CF9}" presName="parentText" presStyleLbl="node1" presStyleIdx="0" presStyleCnt="3" custScaleX="142857" custLinFactNeighborX="4979" custLinFactNeighborY="-10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A64312-D62D-40EA-85EC-5EFEC23AF4A9}" type="pres">
      <dgm:prSet presAssocID="{C62D0F58-0497-43E5-86A3-3C9B9F987CF9}" presName="negativeSpace" presStyleCnt="0"/>
      <dgm:spPr/>
      <dgm:t>
        <a:bodyPr/>
        <a:lstStyle/>
        <a:p>
          <a:endParaRPr lang="ru-RU"/>
        </a:p>
      </dgm:t>
    </dgm:pt>
    <dgm:pt modelId="{3C718446-193C-4413-8537-EFB20A5C3E02}" type="pres">
      <dgm:prSet presAssocID="{C62D0F58-0497-43E5-86A3-3C9B9F987CF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6DFE1-8D70-4FC3-94F3-4E386C7F636A}" type="pres">
      <dgm:prSet presAssocID="{456A3BCA-DE12-47E8-BBFE-22A1FAC44E05}" presName="spaceBetweenRectangles" presStyleCnt="0"/>
      <dgm:spPr/>
      <dgm:t>
        <a:bodyPr/>
        <a:lstStyle/>
        <a:p>
          <a:endParaRPr lang="ru-RU"/>
        </a:p>
      </dgm:t>
    </dgm:pt>
    <dgm:pt modelId="{770F22E1-BFFE-475C-BAC3-A761CA462882}" type="pres">
      <dgm:prSet presAssocID="{DBCC3168-4E4D-4A7E-99A3-64B72A5BDB33}" presName="parentLin" presStyleCnt="0"/>
      <dgm:spPr/>
      <dgm:t>
        <a:bodyPr/>
        <a:lstStyle/>
        <a:p>
          <a:endParaRPr lang="ru-RU"/>
        </a:p>
      </dgm:t>
    </dgm:pt>
    <dgm:pt modelId="{B1AACA69-1E4F-4761-A807-6AECE2887D3C}" type="pres">
      <dgm:prSet presAssocID="{DBCC3168-4E4D-4A7E-99A3-64B72A5BDB3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6D4A841-D105-4B55-B700-E4122FE0873E}" type="pres">
      <dgm:prSet presAssocID="{DBCC3168-4E4D-4A7E-99A3-64B72A5BDB33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4B19A8-40C1-4008-92DB-E2A62A562C50}" type="pres">
      <dgm:prSet presAssocID="{DBCC3168-4E4D-4A7E-99A3-64B72A5BDB33}" presName="negativeSpace" presStyleCnt="0"/>
      <dgm:spPr/>
      <dgm:t>
        <a:bodyPr/>
        <a:lstStyle/>
        <a:p>
          <a:endParaRPr lang="ru-RU"/>
        </a:p>
      </dgm:t>
    </dgm:pt>
    <dgm:pt modelId="{E7D77950-5E6D-4DC8-AC71-ADC4ACF7795C}" type="pres">
      <dgm:prSet presAssocID="{DBCC3168-4E4D-4A7E-99A3-64B72A5BDB3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E95718-FC0A-487E-8B28-7C53C1C3A14B}" type="pres">
      <dgm:prSet presAssocID="{B0CA4DF9-A437-4BD2-BB99-D13746D20C37}" presName="spaceBetweenRectangles" presStyleCnt="0"/>
      <dgm:spPr/>
      <dgm:t>
        <a:bodyPr/>
        <a:lstStyle/>
        <a:p>
          <a:endParaRPr lang="ru-RU"/>
        </a:p>
      </dgm:t>
    </dgm:pt>
    <dgm:pt modelId="{20AE0DEC-B9BB-4C7C-90BC-327E32FE4474}" type="pres">
      <dgm:prSet presAssocID="{0956B000-2ACC-4720-A006-3670299CA26F}" presName="parentLin" presStyleCnt="0"/>
      <dgm:spPr/>
      <dgm:t>
        <a:bodyPr/>
        <a:lstStyle/>
        <a:p>
          <a:endParaRPr lang="ru-RU"/>
        </a:p>
      </dgm:t>
    </dgm:pt>
    <dgm:pt modelId="{5C681F92-3623-4B61-8DE9-1AC8F03B2805}" type="pres">
      <dgm:prSet presAssocID="{0956B000-2ACC-4720-A006-3670299CA26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FF3EAC7-B4EE-4BE0-94CA-4F9B79428976}" type="pres">
      <dgm:prSet presAssocID="{0956B000-2ACC-4720-A006-3670299CA26F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01A084-74D7-4AA3-AF80-669CBCB1FCD0}" type="pres">
      <dgm:prSet presAssocID="{0956B000-2ACC-4720-A006-3670299CA26F}" presName="negativeSpace" presStyleCnt="0"/>
      <dgm:spPr/>
      <dgm:t>
        <a:bodyPr/>
        <a:lstStyle/>
        <a:p>
          <a:endParaRPr lang="ru-RU"/>
        </a:p>
      </dgm:t>
    </dgm:pt>
    <dgm:pt modelId="{B7ECB8BE-BC64-4332-8C19-7A317D9F7977}" type="pres">
      <dgm:prSet presAssocID="{0956B000-2ACC-4720-A006-3670299CA26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94DC92-AFC0-4693-A4E0-0CA606B0D856}" type="presOf" srcId="{3EFEEF46-987B-4B4E-A416-B1F61A526963}" destId="{45A415FE-A90D-4A94-AAA4-9BDCB9F38D6B}" srcOrd="0" destOrd="0" presId="urn:microsoft.com/office/officeart/2005/8/layout/list1"/>
    <dgm:cxn modelId="{48EF9966-EFF2-43F7-AFA4-6DCA203EC213}" type="presOf" srcId="{C62D0F58-0497-43E5-86A3-3C9B9F987CF9}" destId="{4BB125F6-45E7-42C0-B7D2-99E04EEEC2C3}" srcOrd="1" destOrd="0" presId="urn:microsoft.com/office/officeart/2005/8/layout/list1"/>
    <dgm:cxn modelId="{5148DD4E-12BB-4354-8A56-847FDDFD0F4C}" srcId="{DBCC3168-4E4D-4A7E-99A3-64B72A5BDB33}" destId="{AB05F6F1-E450-4E21-AB9A-1F4A0F2AC963}" srcOrd="0" destOrd="0" parTransId="{0C04D4B3-598A-44AA-98F0-E5556B6BFC7F}" sibTransId="{F6798C4E-D608-4163-8857-0703009FCDD1}"/>
    <dgm:cxn modelId="{6EE1C6D3-5065-4E29-AFA4-7049A3AA7F0D}" srcId="{3EFEEF46-987B-4B4E-A416-B1F61A526963}" destId="{0956B000-2ACC-4720-A006-3670299CA26F}" srcOrd="2" destOrd="0" parTransId="{6714D305-1B4F-43E7-874C-F96D5AA31E32}" sibTransId="{8B40F6F9-4901-4B4F-89B6-147CE758192B}"/>
    <dgm:cxn modelId="{0893A6CA-9593-447D-9D0E-D44005DD9DE7}" type="presOf" srcId="{42304DB2-EC0A-4A9D-B091-43E534EECA7D}" destId="{B7ECB8BE-BC64-4332-8C19-7A317D9F7977}" srcOrd="0" destOrd="0" presId="urn:microsoft.com/office/officeart/2005/8/layout/list1"/>
    <dgm:cxn modelId="{2CD577B0-0A94-48D3-9725-05A0E65B1848}" type="presOf" srcId="{D616016B-E3F1-4823-B36D-CB67C6B474D8}" destId="{3C718446-193C-4413-8537-EFB20A5C3E02}" srcOrd="0" destOrd="0" presId="urn:microsoft.com/office/officeart/2005/8/layout/list1"/>
    <dgm:cxn modelId="{A2E2548B-2681-49A1-934E-182C81741AA6}" type="presOf" srcId="{0956B000-2ACC-4720-A006-3670299CA26F}" destId="{2FF3EAC7-B4EE-4BE0-94CA-4F9B79428976}" srcOrd="1" destOrd="0" presId="urn:microsoft.com/office/officeart/2005/8/layout/list1"/>
    <dgm:cxn modelId="{6747AE8A-7F8B-45BB-8367-BD97FD043836}" type="presOf" srcId="{DBCC3168-4E4D-4A7E-99A3-64B72A5BDB33}" destId="{B1AACA69-1E4F-4761-A807-6AECE2887D3C}" srcOrd="0" destOrd="0" presId="urn:microsoft.com/office/officeart/2005/8/layout/list1"/>
    <dgm:cxn modelId="{0F429D9A-3D66-4AF8-BA7D-CFEAEFDCF4DC}" type="presOf" srcId="{AB05F6F1-E450-4E21-AB9A-1F4A0F2AC963}" destId="{E7D77950-5E6D-4DC8-AC71-ADC4ACF7795C}" srcOrd="0" destOrd="0" presId="urn:microsoft.com/office/officeart/2005/8/layout/list1"/>
    <dgm:cxn modelId="{897509C9-B247-48C6-A515-6A0DD14B47C6}" srcId="{0956B000-2ACC-4720-A006-3670299CA26F}" destId="{42304DB2-EC0A-4A9D-B091-43E534EECA7D}" srcOrd="0" destOrd="0" parTransId="{6DDFAC5B-09F5-4977-B7F3-7C2007A094AE}" sibTransId="{DB7F492A-3965-4767-9B93-080A6E994315}"/>
    <dgm:cxn modelId="{BCD0F6FB-A3E1-43CC-B64C-084C52CB1FAF}" type="presOf" srcId="{C62D0F58-0497-43E5-86A3-3C9B9F987CF9}" destId="{9901FF26-B51E-4418-B8F6-60785875EE60}" srcOrd="0" destOrd="0" presId="urn:microsoft.com/office/officeart/2005/8/layout/list1"/>
    <dgm:cxn modelId="{722AA77A-C0DE-4F4B-B248-9427943F68EA}" srcId="{C62D0F58-0497-43E5-86A3-3C9B9F987CF9}" destId="{D616016B-E3F1-4823-B36D-CB67C6B474D8}" srcOrd="0" destOrd="0" parTransId="{AA18E8C3-FBD0-4E71-B207-19EA28807699}" sibTransId="{F9BD2221-3DB6-4395-B3F8-863E53EB8BD9}"/>
    <dgm:cxn modelId="{05763C18-DE49-4216-8557-716D6D01690D}" srcId="{3EFEEF46-987B-4B4E-A416-B1F61A526963}" destId="{C62D0F58-0497-43E5-86A3-3C9B9F987CF9}" srcOrd="0" destOrd="0" parTransId="{25ED27F3-E3F4-448F-B456-68659B9D8282}" sibTransId="{456A3BCA-DE12-47E8-BBFE-22A1FAC44E05}"/>
    <dgm:cxn modelId="{55F431BA-A2E6-4B02-8FAB-BCD2ED7AD886}" srcId="{3EFEEF46-987B-4B4E-A416-B1F61A526963}" destId="{DBCC3168-4E4D-4A7E-99A3-64B72A5BDB33}" srcOrd="1" destOrd="0" parTransId="{FCCC7787-79DE-4A40-9751-91541D04F117}" sibTransId="{B0CA4DF9-A437-4BD2-BB99-D13746D20C37}"/>
    <dgm:cxn modelId="{716A7976-7BF7-47DA-860F-017338FEB84C}" type="presOf" srcId="{DBCC3168-4E4D-4A7E-99A3-64B72A5BDB33}" destId="{C6D4A841-D105-4B55-B700-E4122FE0873E}" srcOrd="1" destOrd="0" presId="urn:microsoft.com/office/officeart/2005/8/layout/list1"/>
    <dgm:cxn modelId="{D03CB948-27B3-446E-9174-37DB4417F89B}" type="presOf" srcId="{0956B000-2ACC-4720-A006-3670299CA26F}" destId="{5C681F92-3623-4B61-8DE9-1AC8F03B2805}" srcOrd="0" destOrd="0" presId="urn:microsoft.com/office/officeart/2005/8/layout/list1"/>
    <dgm:cxn modelId="{66EDC146-A317-431D-85DF-D07D96B0C20D}" type="presParOf" srcId="{45A415FE-A90D-4A94-AAA4-9BDCB9F38D6B}" destId="{886FCA36-83E1-41F2-B716-F69B93536D0E}" srcOrd="0" destOrd="0" presId="urn:microsoft.com/office/officeart/2005/8/layout/list1"/>
    <dgm:cxn modelId="{A2C7554E-AA21-4E11-9450-098BC9372990}" type="presParOf" srcId="{886FCA36-83E1-41F2-B716-F69B93536D0E}" destId="{9901FF26-B51E-4418-B8F6-60785875EE60}" srcOrd="0" destOrd="0" presId="urn:microsoft.com/office/officeart/2005/8/layout/list1"/>
    <dgm:cxn modelId="{5AC5CB61-6524-45B1-940E-7592190F0323}" type="presParOf" srcId="{886FCA36-83E1-41F2-B716-F69B93536D0E}" destId="{4BB125F6-45E7-42C0-B7D2-99E04EEEC2C3}" srcOrd="1" destOrd="0" presId="urn:microsoft.com/office/officeart/2005/8/layout/list1"/>
    <dgm:cxn modelId="{366A9DCA-E959-462A-A0DB-387D19E74B81}" type="presParOf" srcId="{45A415FE-A90D-4A94-AAA4-9BDCB9F38D6B}" destId="{15A64312-D62D-40EA-85EC-5EFEC23AF4A9}" srcOrd="1" destOrd="0" presId="urn:microsoft.com/office/officeart/2005/8/layout/list1"/>
    <dgm:cxn modelId="{86378D3A-F65F-453F-9727-3902F0038A44}" type="presParOf" srcId="{45A415FE-A90D-4A94-AAA4-9BDCB9F38D6B}" destId="{3C718446-193C-4413-8537-EFB20A5C3E02}" srcOrd="2" destOrd="0" presId="urn:microsoft.com/office/officeart/2005/8/layout/list1"/>
    <dgm:cxn modelId="{BFE1925C-2AE7-4DD0-A484-8B9691BC74D9}" type="presParOf" srcId="{45A415FE-A90D-4A94-AAA4-9BDCB9F38D6B}" destId="{1D56DFE1-8D70-4FC3-94F3-4E386C7F636A}" srcOrd="3" destOrd="0" presId="urn:microsoft.com/office/officeart/2005/8/layout/list1"/>
    <dgm:cxn modelId="{3FC817E4-6E11-410E-BA87-BE506584CFB9}" type="presParOf" srcId="{45A415FE-A90D-4A94-AAA4-9BDCB9F38D6B}" destId="{770F22E1-BFFE-475C-BAC3-A761CA462882}" srcOrd="4" destOrd="0" presId="urn:microsoft.com/office/officeart/2005/8/layout/list1"/>
    <dgm:cxn modelId="{29EFBE55-9338-4537-AF37-EA940E5BB7DC}" type="presParOf" srcId="{770F22E1-BFFE-475C-BAC3-A761CA462882}" destId="{B1AACA69-1E4F-4761-A807-6AECE2887D3C}" srcOrd="0" destOrd="0" presId="urn:microsoft.com/office/officeart/2005/8/layout/list1"/>
    <dgm:cxn modelId="{D34DC189-BD5D-4737-B6C9-3133E9E197C8}" type="presParOf" srcId="{770F22E1-BFFE-475C-BAC3-A761CA462882}" destId="{C6D4A841-D105-4B55-B700-E4122FE0873E}" srcOrd="1" destOrd="0" presId="urn:microsoft.com/office/officeart/2005/8/layout/list1"/>
    <dgm:cxn modelId="{017BF137-B9F9-496F-BEBE-43415960C196}" type="presParOf" srcId="{45A415FE-A90D-4A94-AAA4-9BDCB9F38D6B}" destId="{EF4B19A8-40C1-4008-92DB-E2A62A562C50}" srcOrd="5" destOrd="0" presId="urn:microsoft.com/office/officeart/2005/8/layout/list1"/>
    <dgm:cxn modelId="{A201614D-0E4B-4EBB-A753-13467D6B5F48}" type="presParOf" srcId="{45A415FE-A90D-4A94-AAA4-9BDCB9F38D6B}" destId="{E7D77950-5E6D-4DC8-AC71-ADC4ACF7795C}" srcOrd="6" destOrd="0" presId="urn:microsoft.com/office/officeart/2005/8/layout/list1"/>
    <dgm:cxn modelId="{144D85A3-3EB3-45AA-B361-91BC8A332A06}" type="presParOf" srcId="{45A415FE-A90D-4A94-AAA4-9BDCB9F38D6B}" destId="{C9E95718-FC0A-487E-8B28-7C53C1C3A14B}" srcOrd="7" destOrd="0" presId="urn:microsoft.com/office/officeart/2005/8/layout/list1"/>
    <dgm:cxn modelId="{542E3EE6-BC88-420D-914E-4B2ACC85DB0A}" type="presParOf" srcId="{45A415FE-A90D-4A94-AAA4-9BDCB9F38D6B}" destId="{20AE0DEC-B9BB-4C7C-90BC-327E32FE4474}" srcOrd="8" destOrd="0" presId="urn:microsoft.com/office/officeart/2005/8/layout/list1"/>
    <dgm:cxn modelId="{AB244DA6-7977-407E-8FEC-10C31993B777}" type="presParOf" srcId="{20AE0DEC-B9BB-4C7C-90BC-327E32FE4474}" destId="{5C681F92-3623-4B61-8DE9-1AC8F03B2805}" srcOrd="0" destOrd="0" presId="urn:microsoft.com/office/officeart/2005/8/layout/list1"/>
    <dgm:cxn modelId="{E822309B-9045-4182-AEE8-E50FB552C484}" type="presParOf" srcId="{20AE0DEC-B9BB-4C7C-90BC-327E32FE4474}" destId="{2FF3EAC7-B4EE-4BE0-94CA-4F9B79428976}" srcOrd="1" destOrd="0" presId="urn:microsoft.com/office/officeart/2005/8/layout/list1"/>
    <dgm:cxn modelId="{3527B8A0-DEF8-4EA1-B198-6EB566C23620}" type="presParOf" srcId="{45A415FE-A90D-4A94-AAA4-9BDCB9F38D6B}" destId="{3E01A084-74D7-4AA3-AF80-669CBCB1FCD0}" srcOrd="9" destOrd="0" presId="urn:microsoft.com/office/officeart/2005/8/layout/list1"/>
    <dgm:cxn modelId="{EB6A41E7-2F80-49EB-B639-033BAF758D95}" type="presParOf" srcId="{45A415FE-A90D-4A94-AAA4-9BDCB9F38D6B}" destId="{B7ECB8BE-BC64-4332-8C19-7A317D9F797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18446-193C-4413-8537-EFB20A5C3E02}">
      <dsp:nvSpPr>
        <dsp:cNvPr id="0" name=""/>
        <dsp:cNvSpPr/>
      </dsp:nvSpPr>
      <dsp:spPr>
        <a:xfrm>
          <a:off x="0" y="320217"/>
          <a:ext cx="7446194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7907" tIns="374904" rIns="57790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Обязаны осуществлять закупки у СМП с 1 июля 2015</a:t>
          </a:r>
          <a:endParaRPr lang="ru-RU" sz="1800" kern="1200" dirty="0"/>
        </a:p>
      </dsp:txBody>
      <dsp:txXfrm>
        <a:off x="0" y="320217"/>
        <a:ext cx="7446194" cy="765450"/>
      </dsp:txXfrm>
    </dsp:sp>
    <dsp:sp modelId="{4BB125F6-45E7-42C0-B7D2-99E04EEEC2C3}">
      <dsp:nvSpPr>
        <dsp:cNvPr id="0" name=""/>
        <dsp:cNvSpPr/>
      </dsp:nvSpPr>
      <dsp:spPr>
        <a:xfrm>
          <a:off x="356319" y="48879"/>
          <a:ext cx="7089874" cy="531360"/>
        </a:xfrm>
        <a:prstGeom prst="roundRect">
          <a:avLst/>
        </a:prstGeom>
        <a:solidFill>
          <a:srgbClr val="028DA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014" tIns="0" rIns="1970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Выручка 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&gt; </a:t>
          </a: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10 млрд. </a:t>
          </a:r>
          <a:r>
            <a:rPr lang="ru-RU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руб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2258" y="74818"/>
        <a:ext cx="7037996" cy="479482"/>
      </dsp:txXfrm>
    </dsp:sp>
    <dsp:sp modelId="{E7D77950-5E6D-4DC8-AC71-ADC4ACF7795C}">
      <dsp:nvSpPr>
        <dsp:cNvPr id="0" name=""/>
        <dsp:cNvSpPr/>
      </dsp:nvSpPr>
      <dsp:spPr>
        <a:xfrm>
          <a:off x="0" y="1448547"/>
          <a:ext cx="7446194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7907" tIns="374904" rIns="57790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Обязаны осуществлять закупки у СМП с 1 января 2016</a:t>
          </a:r>
          <a:endParaRPr lang="ru-RU" sz="1800" kern="1200" dirty="0"/>
        </a:p>
      </dsp:txBody>
      <dsp:txXfrm>
        <a:off x="0" y="1448547"/>
        <a:ext cx="7446194" cy="765450"/>
      </dsp:txXfrm>
    </dsp:sp>
    <dsp:sp modelId="{C6D4A841-D105-4B55-B700-E4122FE0873E}">
      <dsp:nvSpPr>
        <dsp:cNvPr id="0" name=""/>
        <dsp:cNvSpPr/>
      </dsp:nvSpPr>
      <dsp:spPr>
        <a:xfrm>
          <a:off x="354494" y="1182867"/>
          <a:ext cx="7089874" cy="531360"/>
        </a:xfrm>
        <a:prstGeom prst="roundRect">
          <a:avLst/>
        </a:prstGeom>
        <a:solidFill>
          <a:srgbClr val="028DA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014" tIns="0" rIns="1970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10 </a:t>
          </a: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млрд. </a:t>
          </a:r>
          <a:r>
            <a:rPr lang="ru-RU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руб</a:t>
          </a: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≤ </a:t>
          </a:r>
          <a:r>
            <a:rPr lang="ru-RU" sz="2400" kern="1200" dirty="0" smtClean="0"/>
            <a:t>Выручка 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&gt;</a:t>
          </a: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smtClean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ru-RU" sz="2400" kern="120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млрд. </a:t>
          </a:r>
          <a:r>
            <a:rPr lang="ru-RU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руб</a:t>
          </a:r>
          <a:endParaRPr lang="ru-RU" sz="2400" kern="1200" dirty="0"/>
        </a:p>
      </dsp:txBody>
      <dsp:txXfrm>
        <a:off x="380433" y="1208806"/>
        <a:ext cx="7037996" cy="479482"/>
      </dsp:txXfrm>
    </dsp:sp>
    <dsp:sp modelId="{B7ECB8BE-BC64-4332-8C19-7A317D9F7977}">
      <dsp:nvSpPr>
        <dsp:cNvPr id="0" name=""/>
        <dsp:cNvSpPr/>
      </dsp:nvSpPr>
      <dsp:spPr>
        <a:xfrm>
          <a:off x="0" y="2576878"/>
          <a:ext cx="7446194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7907" tIns="374904" rIns="57790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Не обязаны осуществлять закупки у СМП </a:t>
          </a:r>
          <a:endParaRPr lang="ru-RU" sz="1800" kern="1200" dirty="0"/>
        </a:p>
      </dsp:txBody>
      <dsp:txXfrm>
        <a:off x="0" y="2576878"/>
        <a:ext cx="7446194" cy="765450"/>
      </dsp:txXfrm>
    </dsp:sp>
    <dsp:sp modelId="{2FF3EAC7-B4EE-4BE0-94CA-4F9B79428976}">
      <dsp:nvSpPr>
        <dsp:cNvPr id="0" name=""/>
        <dsp:cNvSpPr/>
      </dsp:nvSpPr>
      <dsp:spPr>
        <a:xfrm>
          <a:off x="354494" y="2311198"/>
          <a:ext cx="7089874" cy="531360"/>
        </a:xfrm>
        <a:prstGeom prst="roundRect">
          <a:avLst/>
        </a:prstGeom>
        <a:solidFill>
          <a:srgbClr val="028DA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014" tIns="0" rIns="1970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Выручка ≤ 2 млрд. </a:t>
          </a:r>
          <a:r>
            <a:rPr lang="ru-RU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руб</a:t>
          </a: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0433" y="2337137"/>
        <a:ext cx="7037996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2951262" cy="497364"/>
          </a:xfrm>
          <a:prstGeom prst="rect">
            <a:avLst/>
          </a:prstGeom>
        </p:spPr>
        <p:txBody>
          <a:bodyPr vert="horz" lIns="92168" tIns="46085" rIns="92168" bIns="4608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097" y="5"/>
            <a:ext cx="2951262" cy="497364"/>
          </a:xfrm>
          <a:prstGeom prst="rect">
            <a:avLst/>
          </a:prstGeom>
        </p:spPr>
        <p:txBody>
          <a:bodyPr vert="horz" lIns="92168" tIns="46085" rIns="92168" bIns="46085" rtlCol="0"/>
          <a:lstStyle>
            <a:lvl1pPr algn="r">
              <a:defRPr sz="1200"/>
            </a:lvl1pPr>
          </a:lstStyle>
          <a:p>
            <a:fld id="{582BDC9A-EA1D-4BFF-8E08-C7DC6604CB4C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363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8" tIns="46085" rIns="92168" bIns="4608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682" y="4724166"/>
            <a:ext cx="5448607" cy="4476279"/>
          </a:xfrm>
          <a:prstGeom prst="rect">
            <a:avLst/>
          </a:prstGeom>
        </p:spPr>
        <p:txBody>
          <a:bodyPr vert="horz" lIns="92168" tIns="46085" rIns="92168" bIns="4608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6725"/>
            <a:ext cx="2951262" cy="497363"/>
          </a:xfrm>
          <a:prstGeom prst="rect">
            <a:avLst/>
          </a:prstGeom>
        </p:spPr>
        <p:txBody>
          <a:bodyPr vert="horz" lIns="92168" tIns="46085" rIns="92168" bIns="4608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097" y="9446725"/>
            <a:ext cx="2951262" cy="497363"/>
          </a:xfrm>
          <a:prstGeom prst="rect">
            <a:avLst/>
          </a:prstGeom>
        </p:spPr>
        <p:txBody>
          <a:bodyPr vert="horz" lIns="92168" tIns="46085" rIns="92168" bIns="46085" rtlCol="0" anchor="b"/>
          <a:lstStyle>
            <a:lvl1pPr algn="r">
              <a:defRPr sz="1200"/>
            </a:lvl1pPr>
          </a:lstStyle>
          <a:p>
            <a:fld id="{28234395-8E4C-498E-B725-D7A120CBEA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42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74" algn="l" defTabSz="9142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10" algn="l" defTabSz="9142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47" algn="l" defTabSz="9142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84" algn="l" defTabSz="9142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21" algn="l" defTabSz="9142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58" algn="l" defTabSz="9142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95" algn="l" defTabSz="9142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B1E3-A85A-449D-96D7-AB9AB124EA02}" type="datetime1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EADA2-C75E-47F3-BE9D-EC5EA36E1DEE}" type="datetime1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89B3-EBC4-43B2-9F70-71C66EBEA13F}" type="datetime1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E600-F30E-45C8-8C83-10B98CA6E883}" type="datetime1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A4FD-B331-4CB8-9542-7C15B08843A1}" type="datetime1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E4A3-85A4-4E41-B2A0-E61F625B2ED2}" type="datetime1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6" indent="0">
              <a:buNone/>
              <a:defRPr sz="2000" b="1"/>
            </a:lvl2pPr>
            <a:lvl3pPr marL="914274" indent="0">
              <a:buNone/>
              <a:defRPr sz="1800" b="1"/>
            </a:lvl3pPr>
            <a:lvl4pPr marL="1371410" indent="0">
              <a:buNone/>
              <a:defRPr sz="1600" b="1"/>
            </a:lvl4pPr>
            <a:lvl5pPr marL="1828547" indent="0">
              <a:buNone/>
              <a:defRPr sz="1600" b="1"/>
            </a:lvl5pPr>
            <a:lvl6pPr marL="2285684" indent="0">
              <a:buNone/>
              <a:defRPr sz="1600" b="1"/>
            </a:lvl6pPr>
            <a:lvl7pPr marL="2742821" indent="0">
              <a:buNone/>
              <a:defRPr sz="1600" b="1"/>
            </a:lvl7pPr>
            <a:lvl8pPr marL="3199958" indent="0">
              <a:buNone/>
              <a:defRPr sz="1600" b="1"/>
            </a:lvl8pPr>
            <a:lvl9pPr marL="365709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6" indent="0">
              <a:buNone/>
              <a:defRPr sz="2000" b="1"/>
            </a:lvl2pPr>
            <a:lvl3pPr marL="914274" indent="0">
              <a:buNone/>
              <a:defRPr sz="1800" b="1"/>
            </a:lvl3pPr>
            <a:lvl4pPr marL="1371410" indent="0">
              <a:buNone/>
              <a:defRPr sz="1600" b="1"/>
            </a:lvl4pPr>
            <a:lvl5pPr marL="1828547" indent="0">
              <a:buNone/>
              <a:defRPr sz="1600" b="1"/>
            </a:lvl5pPr>
            <a:lvl6pPr marL="2285684" indent="0">
              <a:buNone/>
              <a:defRPr sz="1600" b="1"/>
            </a:lvl6pPr>
            <a:lvl7pPr marL="2742821" indent="0">
              <a:buNone/>
              <a:defRPr sz="1600" b="1"/>
            </a:lvl7pPr>
            <a:lvl8pPr marL="3199958" indent="0">
              <a:buNone/>
              <a:defRPr sz="1600" b="1"/>
            </a:lvl8pPr>
            <a:lvl9pPr marL="365709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EC24-686D-4324-9293-517F4D04793D}" type="datetime1">
              <a:rPr lang="ru-RU" smtClean="0"/>
              <a:pPr/>
              <a:t>02.03.2016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AF3C-40F9-4C1C-AF7E-72BA56056C5F}" type="datetime1">
              <a:rPr lang="ru-RU" smtClean="0"/>
              <a:pPr/>
              <a:t>02.03.2016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4449-A76E-49F0-8C8C-C90BD5F25B09}" type="datetime1">
              <a:rPr lang="ru-RU" smtClean="0"/>
              <a:pPr/>
              <a:t>02.03.2016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6" indent="0">
              <a:buNone/>
              <a:defRPr sz="1200"/>
            </a:lvl2pPr>
            <a:lvl3pPr marL="914274" indent="0">
              <a:buNone/>
              <a:defRPr sz="1000"/>
            </a:lvl3pPr>
            <a:lvl4pPr marL="1371410" indent="0">
              <a:buNone/>
              <a:defRPr sz="900"/>
            </a:lvl4pPr>
            <a:lvl5pPr marL="1828547" indent="0">
              <a:buNone/>
              <a:defRPr sz="900"/>
            </a:lvl5pPr>
            <a:lvl6pPr marL="2285684" indent="0">
              <a:buNone/>
              <a:defRPr sz="900"/>
            </a:lvl6pPr>
            <a:lvl7pPr marL="2742821" indent="0">
              <a:buNone/>
              <a:defRPr sz="900"/>
            </a:lvl7pPr>
            <a:lvl8pPr marL="3199958" indent="0">
              <a:buNone/>
              <a:defRPr sz="900"/>
            </a:lvl8pPr>
            <a:lvl9pPr marL="365709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77BD-AEB1-4ACD-A0D8-ABFA6D55BA76}" type="datetime1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6" indent="0">
              <a:buNone/>
              <a:defRPr sz="2800"/>
            </a:lvl2pPr>
            <a:lvl3pPr marL="914274" indent="0">
              <a:buNone/>
              <a:defRPr sz="2400"/>
            </a:lvl3pPr>
            <a:lvl4pPr marL="1371410" indent="0">
              <a:buNone/>
              <a:defRPr sz="2000"/>
            </a:lvl4pPr>
            <a:lvl5pPr marL="1828547" indent="0">
              <a:buNone/>
              <a:defRPr sz="2000"/>
            </a:lvl5pPr>
            <a:lvl6pPr marL="2285684" indent="0">
              <a:buNone/>
              <a:defRPr sz="2000"/>
            </a:lvl6pPr>
            <a:lvl7pPr marL="2742821" indent="0">
              <a:buNone/>
              <a:defRPr sz="2000"/>
            </a:lvl7pPr>
            <a:lvl8pPr marL="3199958" indent="0">
              <a:buNone/>
              <a:defRPr sz="2000"/>
            </a:lvl8pPr>
            <a:lvl9pPr marL="3657095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6" indent="0">
              <a:buNone/>
              <a:defRPr sz="1200"/>
            </a:lvl2pPr>
            <a:lvl3pPr marL="914274" indent="0">
              <a:buNone/>
              <a:defRPr sz="1000"/>
            </a:lvl3pPr>
            <a:lvl4pPr marL="1371410" indent="0">
              <a:buNone/>
              <a:defRPr sz="900"/>
            </a:lvl4pPr>
            <a:lvl5pPr marL="1828547" indent="0">
              <a:buNone/>
              <a:defRPr sz="900"/>
            </a:lvl5pPr>
            <a:lvl6pPr marL="2285684" indent="0">
              <a:buNone/>
              <a:defRPr sz="900"/>
            </a:lvl6pPr>
            <a:lvl7pPr marL="2742821" indent="0">
              <a:buNone/>
              <a:defRPr sz="900"/>
            </a:lvl7pPr>
            <a:lvl8pPr marL="3199958" indent="0">
              <a:buNone/>
              <a:defRPr sz="900"/>
            </a:lvl8pPr>
            <a:lvl9pPr marL="365709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073F9-ACEC-4E28-913E-E3448741110B}" type="datetime1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7" tIns="45714" rIns="91427" bIns="4571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27" tIns="45714" rIns="91427" bIns="4571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27" tIns="45714" rIns="91427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87BFE-502B-4A7C-B682-D4821E87CF5C}" type="datetime1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7" tIns="45714" rIns="91427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7" tIns="45714" rIns="91427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27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3" indent="-342853" algn="l" defTabSz="91427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8" indent="-285710" algn="l" defTabSz="91427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42" indent="-228569" algn="l" defTabSz="91427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79" indent="-228569" algn="l" defTabSz="91427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15" indent="-228569" algn="l" defTabSz="91427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52" indent="-228569" algn="l" defTabSz="91427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89" indent="-228569" algn="l" defTabSz="91427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26" indent="-228569" algn="l" defTabSz="91427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63" indent="-228569" algn="l" defTabSz="91427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6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4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0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7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84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21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58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95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.naumov@avtodor-tr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Marketing\Desktop\ПВП_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5" t="3191" r="3740"/>
          <a:stretch/>
        </p:blipFill>
        <p:spPr bwMode="auto">
          <a:xfrm>
            <a:off x="-50534" y="0"/>
            <a:ext cx="9194533" cy="687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-50534" y="785635"/>
            <a:ext cx="5126590" cy="1635253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 w="3175">
            <a:solidFill>
              <a:schemeClr val="accent6">
                <a:lumMod val="20000"/>
                <a:lumOff val="80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spcCol="0" rtlCol="0" anchor="ctr"/>
          <a:lstStyle/>
          <a:p>
            <a:pPr algn="ctr"/>
            <a:endParaRPr lang="ru-RU"/>
          </a:p>
        </p:txBody>
      </p:sp>
      <p:pic>
        <p:nvPicPr>
          <p:cNvPr id="5122" name="Picture 2" descr="C:\_documents AvPd\rk-promo\Логотипы\AVTODOR\лого_Автодо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021288"/>
            <a:ext cx="2315995" cy="66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7684" y="881425"/>
            <a:ext cx="4844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проведения конкурентных процедур ООО «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Автодор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-Платные Дороги» с участием субъектов малого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среднего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предпринимательства.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334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10121" y="385525"/>
            <a:ext cx="5126590" cy="547585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 w="3175">
            <a:solidFill>
              <a:schemeClr val="accent6">
                <a:lumMod val="20000"/>
                <a:lumOff val="80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spcCol="0" rtlCol="0" anchor="ctr"/>
          <a:lstStyle/>
          <a:p>
            <a:pPr algn="ctr"/>
            <a:endParaRPr lang="ru-RU"/>
          </a:p>
        </p:txBody>
      </p:sp>
      <p:pic>
        <p:nvPicPr>
          <p:cNvPr id="5122" name="Picture 2" descr="C:\_documents AvPd\rk-promo\Логотипы\AVTODOR\лого_Автодор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021288"/>
            <a:ext cx="2315995" cy="66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71929" y="436602"/>
            <a:ext cx="4844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Мероприятия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87375" y="1103783"/>
            <a:ext cx="8088313" cy="4989513"/>
          </a:xfrm>
          <a:prstGeom prst="rect">
            <a:avLst/>
          </a:prstGeom>
        </p:spPr>
        <p:txBody>
          <a:bodyPr vert="horz" lIns="91427" tIns="45714" rIns="91427" bIns="45714" rtlCol="0">
            <a:normAutofit/>
          </a:bodyPr>
          <a:lstStyle>
            <a:lvl1pPr marL="0" indent="0" algn="ctr" defTabSz="914274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36" indent="0" algn="ctr" defTabSz="914274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274" indent="0" algn="ctr" defTabSz="914274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10" indent="0" algn="ctr" defTabSz="91427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547" indent="0" algn="ctr" defTabSz="91427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684" indent="0" algn="ctr" defTabSz="91427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821" indent="0" algn="ctr" defTabSz="91427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958" indent="0" algn="ctr" defTabSz="91427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095" indent="0" algn="ctr" defTabSz="91427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2400" dirty="0" smtClean="0">
                <a:ea typeface="Arial" pitchFamily="34" charset="0"/>
                <a:cs typeface="Times New Roman" pitchFamily="18" charset="0"/>
              </a:rPr>
              <a:t>Постановление Правительства РФ от 11.12.2014 № </a:t>
            </a:r>
            <a:r>
              <a:rPr lang="en-US" altLang="ru-RU" sz="2400" dirty="0" smtClean="0">
                <a:ea typeface="Arial" pitchFamily="34" charset="0"/>
                <a:cs typeface="Times New Roman" pitchFamily="18" charset="0"/>
              </a:rPr>
              <a:t>1352</a:t>
            </a:r>
          </a:p>
          <a:p>
            <a:r>
              <a:rPr lang="ru-RU" altLang="ru-RU" sz="2400" dirty="0" smtClean="0">
                <a:ea typeface="Arial" pitchFamily="34" charset="0"/>
                <a:cs typeface="Times New Roman" pitchFamily="18" charset="0"/>
              </a:rPr>
              <a:t>«Об особенностях участия субъектов малого и среднего предпринимательства в закупках товаров, работ, услуг отдельных видов юридических лиц»</a:t>
            </a:r>
            <a:endParaRPr lang="en-US" altLang="ru-RU" sz="2400" dirty="0" smtClean="0">
              <a:ea typeface="Arial" pitchFamily="34" charset="0"/>
              <a:cs typeface="Times New Roman" pitchFamily="18" charset="0"/>
            </a:endParaRPr>
          </a:p>
          <a:p>
            <a:pPr algn="just"/>
            <a:endParaRPr lang="ru-RU" altLang="ru-RU" sz="2400" dirty="0" smtClean="0">
              <a:ea typeface="Arial" pitchFamily="34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909514592"/>
              </p:ext>
            </p:extLst>
          </p:nvPr>
        </p:nvGraphicFramePr>
        <p:xfrm>
          <a:off x="848903" y="2708920"/>
          <a:ext cx="7446194" cy="3396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319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10121" y="385525"/>
            <a:ext cx="5126590" cy="547585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 w="3175">
            <a:solidFill>
              <a:schemeClr val="accent6">
                <a:lumMod val="20000"/>
                <a:lumOff val="80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spcCol="0" rtlCol="0" anchor="ctr"/>
          <a:lstStyle/>
          <a:p>
            <a:pPr algn="ctr"/>
            <a:endParaRPr lang="ru-RU"/>
          </a:p>
        </p:txBody>
      </p:sp>
      <p:pic>
        <p:nvPicPr>
          <p:cNvPr id="5122" name="Picture 2" descr="C:\_documents AvPd\rk-promo\Логотипы\AVTODOR\лого_Автодор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021288"/>
            <a:ext cx="2315995" cy="66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71929" y="436602"/>
            <a:ext cx="4844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 закупок у СМП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030312756"/>
              </p:ext>
            </p:extLst>
          </p:nvPr>
        </p:nvGraphicFramePr>
        <p:xfrm>
          <a:off x="3173325" y="1462435"/>
          <a:ext cx="302433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357044097"/>
              </p:ext>
            </p:extLst>
          </p:nvPr>
        </p:nvGraphicFramePr>
        <p:xfrm>
          <a:off x="0" y="1426431"/>
          <a:ext cx="288032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54741149"/>
              </p:ext>
            </p:extLst>
          </p:nvPr>
        </p:nvGraphicFramePr>
        <p:xfrm>
          <a:off x="6030292" y="1426431"/>
          <a:ext cx="2985993" cy="2316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16701" y="4293096"/>
            <a:ext cx="18469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менее18%</a:t>
            </a:r>
          </a:p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Закупок у СМП и СП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9107" y="2424710"/>
            <a:ext cx="636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18%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44208" y="2348880"/>
            <a:ext cx="636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3848" y="4295206"/>
            <a:ext cx="28020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 Закупок у СМП и СП по прямой закупке.</a:t>
            </a:r>
          </a:p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привлечением СМП и СП на субподряд 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01789" y="4316420"/>
            <a:ext cx="18469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 Закупок осуществляет ООО «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Автодор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-Платные Дороги»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СМП и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47002" y="2236802"/>
            <a:ext cx="636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74994" y="2596842"/>
            <a:ext cx="636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8%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849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10121" y="385525"/>
            <a:ext cx="5126590" cy="547585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 w="3175">
            <a:solidFill>
              <a:schemeClr val="accent6">
                <a:lumMod val="20000"/>
                <a:lumOff val="80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spcCol="0" rtlCol="0" anchor="ctr"/>
          <a:lstStyle/>
          <a:p>
            <a:pPr algn="ctr"/>
            <a:endParaRPr lang="ru-RU"/>
          </a:p>
        </p:txBody>
      </p:sp>
      <p:pic>
        <p:nvPicPr>
          <p:cNvPr id="5122" name="Picture 2" descr="C:\_documents AvPd\rk-promo\Логотипы\AVTODOR\лого_Автодор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021288"/>
            <a:ext cx="2315995" cy="66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71929" y="436602"/>
            <a:ext cx="48443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Субъекты СМП и СП, осуществляющие поставки </a:t>
            </a:r>
            <a:r>
              <a:rPr lang="ru-RU" sz="15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Автодор</a:t>
            </a:r>
            <a:r>
              <a:rPr lang="ru-RU" sz="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-Платные Дороги</a:t>
            </a:r>
            <a:endParaRPr lang="ru-RU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613" y="2687638"/>
            <a:ext cx="3930650" cy="8270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9" name="Прямоугольник 8"/>
          <p:cNvSpPr/>
          <p:nvPr/>
        </p:nvSpPr>
        <p:spPr>
          <a:xfrm>
            <a:off x="4872038" y="4994275"/>
            <a:ext cx="3930650" cy="827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10" name="Прямоугольник 9"/>
          <p:cNvSpPr/>
          <p:nvPr/>
        </p:nvSpPr>
        <p:spPr>
          <a:xfrm>
            <a:off x="328613" y="4994275"/>
            <a:ext cx="3930650" cy="827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11" name="Прямоугольник 10"/>
          <p:cNvSpPr/>
          <p:nvPr/>
        </p:nvSpPr>
        <p:spPr>
          <a:xfrm>
            <a:off x="328613" y="3840163"/>
            <a:ext cx="8474075" cy="8286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12" name="Прямоугольник 11"/>
          <p:cNvSpPr/>
          <p:nvPr/>
        </p:nvSpPr>
        <p:spPr>
          <a:xfrm>
            <a:off x="328613" y="1533525"/>
            <a:ext cx="3919537" cy="8286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13" name="Прямоугольник 12"/>
          <p:cNvSpPr/>
          <p:nvPr/>
        </p:nvSpPr>
        <p:spPr>
          <a:xfrm>
            <a:off x="4883150" y="2687638"/>
            <a:ext cx="3919538" cy="8270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14" name="Прямоугольник 13"/>
          <p:cNvSpPr/>
          <p:nvPr/>
        </p:nvSpPr>
        <p:spPr>
          <a:xfrm>
            <a:off x="4883150" y="1533525"/>
            <a:ext cx="3919538" cy="8286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16" name="Прямоугольник 1"/>
          <p:cNvSpPr>
            <a:spLocks noChangeArrowheads="1"/>
          </p:cNvSpPr>
          <p:nvPr/>
        </p:nvSpPr>
        <p:spPr bwMode="auto">
          <a:xfrm>
            <a:off x="352425" y="1685925"/>
            <a:ext cx="38957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20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1400" b="1" dirty="0">
                <a:solidFill>
                  <a:srgbClr val="0070C0"/>
                </a:solidFill>
              </a:rPr>
              <a:t>ООО </a:t>
            </a:r>
            <a:r>
              <a:rPr lang="ru-RU" sz="1400" b="1" dirty="0" smtClean="0">
                <a:solidFill>
                  <a:srgbClr val="0070C0"/>
                </a:solidFill>
              </a:rPr>
              <a:t>«ЮНИКАР» Малое предприятие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7" name="Прямоугольник 2"/>
          <p:cNvSpPr>
            <a:spLocks noChangeArrowheads="1"/>
          </p:cNvSpPr>
          <p:nvPr/>
        </p:nvSpPr>
        <p:spPr bwMode="auto">
          <a:xfrm>
            <a:off x="4883150" y="2840038"/>
            <a:ext cx="39195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2075" eaLnBrk="0" hangingPunct="0">
              <a:tabLst>
                <a:tab pos="92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92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92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92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92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dirty="0">
                <a:solidFill>
                  <a:srgbClr val="0070C0"/>
                </a:solidFill>
              </a:rPr>
              <a:t>OOO </a:t>
            </a:r>
            <a:r>
              <a:rPr lang="ru-RU" sz="1400" b="1" dirty="0" smtClean="0">
                <a:solidFill>
                  <a:srgbClr val="0070C0"/>
                </a:solidFill>
              </a:rPr>
              <a:t>«</a:t>
            </a:r>
            <a:r>
              <a:rPr lang="ru-RU" sz="1400" b="1" dirty="0" err="1" smtClean="0">
                <a:solidFill>
                  <a:srgbClr val="0070C0"/>
                </a:solidFill>
              </a:rPr>
              <a:t>БВКпринт</a:t>
            </a:r>
            <a:r>
              <a:rPr lang="ru-RU" sz="1400" b="1" dirty="0" smtClean="0">
                <a:solidFill>
                  <a:srgbClr val="0070C0"/>
                </a:solidFill>
              </a:rPr>
              <a:t>» малое предприятие 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3"/>
          <p:cNvSpPr>
            <a:spLocks noChangeArrowheads="1"/>
          </p:cNvSpPr>
          <p:nvPr/>
        </p:nvSpPr>
        <p:spPr bwMode="auto">
          <a:xfrm>
            <a:off x="4883150" y="1685925"/>
            <a:ext cx="39195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20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1400" b="1" dirty="0">
                <a:solidFill>
                  <a:srgbClr val="0070C0"/>
                </a:solidFill>
              </a:rPr>
              <a:t>ООО «АИР Магистраль</a:t>
            </a:r>
            <a:r>
              <a:rPr lang="ru-RU" sz="1400" b="1" dirty="0" smtClean="0">
                <a:solidFill>
                  <a:srgbClr val="0070C0"/>
                </a:solidFill>
              </a:rPr>
              <a:t>» малое предприятие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9" name="Прямоугольник 4"/>
          <p:cNvSpPr>
            <a:spLocks noChangeArrowheads="1"/>
          </p:cNvSpPr>
          <p:nvPr/>
        </p:nvSpPr>
        <p:spPr bwMode="auto">
          <a:xfrm>
            <a:off x="341313" y="2840038"/>
            <a:ext cx="39068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20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1400" b="1" dirty="0">
                <a:solidFill>
                  <a:srgbClr val="0070C0"/>
                </a:solidFill>
              </a:rPr>
              <a:t>ООО «РУС-ЕВРОСТРОЙ</a:t>
            </a:r>
            <a:r>
              <a:rPr lang="ru-RU" sz="1400" b="1" dirty="0" smtClean="0">
                <a:solidFill>
                  <a:srgbClr val="0070C0"/>
                </a:solidFill>
              </a:rPr>
              <a:t>» микро предприятие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5"/>
          <p:cNvSpPr>
            <a:spLocks noChangeArrowheads="1"/>
          </p:cNvSpPr>
          <p:nvPr/>
        </p:nvSpPr>
        <p:spPr bwMode="auto">
          <a:xfrm>
            <a:off x="328613" y="3992563"/>
            <a:ext cx="84740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20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solidFill>
                  <a:srgbClr val="0070C0"/>
                </a:solidFill>
              </a:rPr>
              <a:t>ООО «НЕГУС ЭКСПО Интернэшнл</a:t>
            </a:r>
            <a:r>
              <a:rPr lang="ru-RU" sz="1400" b="1" dirty="0" smtClean="0">
                <a:solidFill>
                  <a:srgbClr val="0070C0"/>
                </a:solidFill>
              </a:rPr>
              <a:t>» малое предприятие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1" name="Прямоугольник 6"/>
          <p:cNvSpPr>
            <a:spLocks noChangeArrowheads="1"/>
          </p:cNvSpPr>
          <p:nvPr/>
        </p:nvSpPr>
        <p:spPr bwMode="auto">
          <a:xfrm>
            <a:off x="328613" y="5146675"/>
            <a:ext cx="39195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20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solidFill>
                  <a:srgbClr val="0070C0"/>
                </a:solidFill>
              </a:rPr>
              <a:t>ООО «Гео-Спектр» малое предприятие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2" name="Прямоугольник 7"/>
          <p:cNvSpPr>
            <a:spLocks noChangeArrowheads="1"/>
          </p:cNvSpPr>
          <p:nvPr/>
        </p:nvSpPr>
        <p:spPr bwMode="auto">
          <a:xfrm>
            <a:off x="4873625" y="5146675"/>
            <a:ext cx="39290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20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solidFill>
                  <a:srgbClr val="0070C0"/>
                </a:solidFill>
              </a:rPr>
              <a:t>ООО «</a:t>
            </a:r>
            <a:r>
              <a:rPr lang="ru-RU" sz="1400" b="1" dirty="0" err="1" smtClean="0">
                <a:solidFill>
                  <a:srgbClr val="0070C0"/>
                </a:solidFill>
              </a:rPr>
              <a:t>Евростандарт</a:t>
            </a:r>
            <a:r>
              <a:rPr lang="ru-RU" sz="1400" b="1" dirty="0" smtClean="0">
                <a:solidFill>
                  <a:srgbClr val="0070C0"/>
                </a:solidFill>
              </a:rPr>
              <a:t>» малое предприятие</a:t>
            </a:r>
            <a:endParaRPr lang="ru-RU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8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10121" y="385525"/>
            <a:ext cx="5126590" cy="547585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 w="3175">
            <a:solidFill>
              <a:schemeClr val="accent6">
                <a:lumMod val="20000"/>
                <a:lumOff val="80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spcCol="0" rtlCol="0" anchor="ctr"/>
          <a:lstStyle/>
          <a:p>
            <a:pPr algn="ctr"/>
            <a:endParaRPr lang="ru-RU"/>
          </a:p>
        </p:txBody>
      </p:sp>
      <p:pic>
        <p:nvPicPr>
          <p:cNvPr id="5122" name="Picture 2" descr="C:\_documents AvPd\rk-promo\Логотипы\AVTODOR\лого_Автодор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021288"/>
            <a:ext cx="2315995" cy="66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71929" y="436602"/>
            <a:ext cx="48443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Субъекты СМП и СП, использующие транспондеры </a:t>
            </a:r>
            <a:r>
              <a:rPr lang="ru-RU" sz="15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Автодор</a:t>
            </a:r>
            <a:r>
              <a:rPr lang="ru-RU" sz="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-Платные Дороги</a:t>
            </a:r>
            <a:endParaRPr lang="ru-RU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1436583"/>
            <a:ext cx="620442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/>
              <a:t>Транспондер "T-</a:t>
            </a:r>
            <a:r>
              <a:rPr lang="ru-RU" sz="2200" b="1" dirty="0" err="1"/>
              <a:t>pass</a:t>
            </a:r>
            <a:r>
              <a:rPr lang="ru-RU" sz="2200" b="1" dirty="0"/>
              <a:t>" предоставляет возможность безостановочного скоростного проезда по всем полосам на Пунктах взимания платы, включая специальные "Выделенные полосы".</a:t>
            </a:r>
          </a:p>
        </p:txBody>
      </p:sp>
      <p:pic>
        <p:nvPicPr>
          <p:cNvPr id="25" name="Picture 2" descr="https://avtodor-tr.ru/media/shop_images/tpass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52894" flipV="1">
            <a:off x="195496" y="603909"/>
            <a:ext cx="2472209" cy="180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323529" y="3402866"/>
            <a:ext cx="85086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76 265 – зарегистрированных пользователей транспондеров.</a:t>
            </a:r>
          </a:p>
          <a:p>
            <a:endParaRPr lang="ru-RU" sz="2000" dirty="0"/>
          </a:p>
          <a:p>
            <a:pPr marL="285750" indent="-285750">
              <a:buFontTx/>
              <a:buChar char="-"/>
            </a:pPr>
            <a:r>
              <a:rPr lang="ru-RU" sz="2000" dirty="0" smtClean="0"/>
              <a:t>74 317 транспондеров принадлежит физическим лицам;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1948 транспондеров зарегистрировано на юридических лиц;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Порядка 500 организаций, относящихся к СМП и СП используют в своей работе </a:t>
            </a:r>
            <a:r>
              <a:rPr lang="ru-RU" sz="2000" dirty="0"/>
              <a:t>Транспондер "</a:t>
            </a:r>
            <a:r>
              <a:rPr lang="ru-RU" sz="2000" dirty="0" smtClean="0"/>
              <a:t>T-</a:t>
            </a:r>
            <a:r>
              <a:rPr lang="ru-RU" sz="2000" dirty="0" err="1" smtClean="0"/>
              <a:t>pass</a:t>
            </a:r>
            <a:r>
              <a:rPr lang="ru-RU" sz="2000" dirty="0" smtClean="0"/>
              <a:t>«;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337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10121" y="385525"/>
            <a:ext cx="5126590" cy="547585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 w="3175">
            <a:solidFill>
              <a:schemeClr val="accent6">
                <a:lumMod val="20000"/>
                <a:lumOff val="80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spcCol="0" rtlCol="0" anchor="ctr"/>
          <a:lstStyle/>
          <a:p>
            <a:pPr algn="ctr"/>
            <a:endParaRPr lang="ru-RU"/>
          </a:p>
        </p:txBody>
      </p:sp>
      <p:pic>
        <p:nvPicPr>
          <p:cNvPr id="5122" name="Picture 2" descr="C:\_documents AvPd\rk-promo\Логотипы\AVTODOR\лого_Автодор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021288"/>
            <a:ext cx="2315995" cy="66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10121" y="436602"/>
            <a:ext cx="512659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Оператор платного участка  км 21 по 93 км М-4 Дон</a:t>
            </a:r>
            <a:endParaRPr lang="ru-RU" sz="1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3668" y="2204864"/>
            <a:ext cx="6674716" cy="382058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187624" y="1196752"/>
            <a:ext cx="7423383" cy="14002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584"/>
              </a:lnSpc>
            </a:pPr>
            <a:r>
              <a:rPr lang="ru" sz="1200" dirty="0" smtClean="0">
                <a:solidFill>
                  <a:srgbClr val="386BA1"/>
                </a:solidFill>
                <a:latin typeface="Century Gothic"/>
              </a:rPr>
              <a:t>Электронные </a:t>
            </a:r>
            <a:r>
              <a:rPr lang="ru" sz="1200" dirty="0">
                <a:solidFill>
                  <a:srgbClr val="386BA1"/>
                </a:solidFill>
                <a:latin typeface="Century Gothic"/>
              </a:rPr>
              <a:t>средства регистрации проезда на платных участках автомобильной дороги М-4 «Дон»</a:t>
            </a:r>
          </a:p>
          <a:p>
            <a:pPr indent="0" algn="ctr">
              <a:lnSpc>
                <a:spcPts val="1584"/>
              </a:lnSpc>
            </a:pPr>
            <a:r>
              <a:rPr lang="ru" sz="1200" dirty="0">
                <a:solidFill>
                  <a:srgbClr val="386BA1"/>
                </a:solidFill>
                <a:latin typeface="Century Gothic"/>
              </a:rPr>
              <a:t>и первой скоростной автомобильной дороги М-11 «Москва - Санкт-Петербург» платном участке км 258 - км 334 «Обход Вышнего Волочка»</a:t>
            </a:r>
          </a:p>
        </p:txBody>
      </p:sp>
    </p:spTree>
    <p:extLst>
      <p:ext uri="{BB962C8B-B14F-4D97-AF65-F5344CB8AC3E}">
        <p14:creationId xmlns:p14="http://schemas.microsoft.com/office/powerpoint/2010/main" val="266301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10121" y="385525"/>
            <a:ext cx="5126590" cy="547585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 w="3175">
            <a:solidFill>
              <a:schemeClr val="accent6">
                <a:lumMod val="20000"/>
                <a:lumOff val="80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spcCol="0" rtlCol="0" anchor="ctr"/>
          <a:lstStyle/>
          <a:p>
            <a:pPr algn="ctr"/>
            <a:endParaRPr lang="ru-RU"/>
          </a:p>
        </p:txBody>
      </p:sp>
      <p:pic>
        <p:nvPicPr>
          <p:cNvPr id="5122" name="Picture 2" descr="C:\_documents AvPd\rk-promo\Логотипы\AVTODOR\лого_Автодор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021288"/>
            <a:ext cx="2315995" cy="66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71929" y="436602"/>
            <a:ext cx="4844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ООО «</a:t>
            </a:r>
            <a:r>
              <a:rPr lang="ru-RU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Автодор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-Платные Дороги» </a:t>
            </a:r>
          </a:p>
        </p:txBody>
      </p:sp>
      <p:sp>
        <p:nvSpPr>
          <p:cNvPr id="9" name="Прямоугольник 2"/>
          <p:cNvSpPr>
            <a:spLocks noChangeArrowheads="1"/>
          </p:cNvSpPr>
          <p:nvPr/>
        </p:nvSpPr>
        <p:spPr bwMode="auto">
          <a:xfrm>
            <a:off x="327025" y="1268760"/>
            <a:ext cx="8505186" cy="5750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858" tIns="41430" rIns="82858" bIns="4143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24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24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24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24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09984">
              <a:defRPr/>
            </a:pPr>
            <a:endParaRPr lang="ru-RU" altLang="ru-RU" sz="2200" b="1" dirty="0" smtClean="0">
              <a:solidFill>
                <a:schemeClr val="tx1"/>
              </a:solidFill>
              <a:latin typeface="Calibri Light" panose="020F03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09984">
              <a:defRPr/>
            </a:pPr>
            <a:r>
              <a:rPr lang="ru-RU" altLang="ru-RU" sz="2200" dirty="0" smtClean="0">
                <a:solidFill>
                  <a:schemeClr val="tx1"/>
                </a:solidFill>
                <a:latin typeface="Calibri Light" panose="020F03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-   Осуществляет </a:t>
            </a:r>
            <a:r>
              <a:rPr lang="ru-RU" altLang="ru-RU" sz="2200" dirty="0">
                <a:solidFill>
                  <a:schemeClr val="tx1"/>
                </a:solidFill>
                <a:latin typeface="Calibri Light" panose="020F03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функции оператора Государственной компании «Российские автомобильные дороги» </a:t>
            </a:r>
            <a:r>
              <a:rPr lang="ru-RU" altLang="ru-RU" sz="2200" dirty="0" smtClean="0">
                <a:solidFill>
                  <a:schemeClr val="tx1"/>
                </a:solidFill>
                <a:latin typeface="Calibri Light" panose="020F03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 </a:t>
            </a:r>
            <a:r>
              <a:rPr lang="ru-RU" altLang="ru-RU" sz="2200" dirty="0">
                <a:solidFill>
                  <a:schemeClr val="tx1"/>
                </a:solidFill>
                <a:latin typeface="Calibri Light" panose="020F03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взиманию платы за проезд транспортных средств на платном участке автомобильной дороги М-4 «Дон» </a:t>
            </a:r>
            <a:r>
              <a:rPr lang="ru-RU" altLang="ru-RU" sz="2200" dirty="0" smtClean="0">
                <a:solidFill>
                  <a:schemeClr val="tx1"/>
                </a:solidFill>
                <a:latin typeface="Calibri Light" panose="020F03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 21 по 93 км. </a:t>
            </a:r>
          </a:p>
          <a:p>
            <a:pPr algn="just" defTabSz="409984">
              <a:defRPr/>
            </a:pPr>
            <a:r>
              <a:rPr lang="ru-RU" altLang="ru-RU" sz="2200" dirty="0" smtClean="0">
                <a:solidFill>
                  <a:schemeClr val="tx1"/>
                </a:solidFill>
                <a:latin typeface="Calibri Light" panose="020F03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-   Взимание </a:t>
            </a:r>
            <a:r>
              <a:rPr lang="ru-RU" altLang="ru-RU" sz="2200" dirty="0">
                <a:solidFill>
                  <a:schemeClr val="tx1"/>
                </a:solidFill>
                <a:latin typeface="Calibri Light" panose="020F03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платы за проезд в пользу Государственной компании «</a:t>
            </a:r>
            <a:r>
              <a:rPr lang="ru-RU" altLang="ru-RU" sz="2200" dirty="0" err="1">
                <a:solidFill>
                  <a:schemeClr val="tx1"/>
                </a:solidFill>
                <a:latin typeface="Calibri Light" panose="020F03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Автодор</a:t>
            </a:r>
            <a:r>
              <a:rPr lang="ru-RU" altLang="ru-RU" sz="2200" dirty="0">
                <a:solidFill>
                  <a:schemeClr val="tx1"/>
                </a:solidFill>
                <a:latin typeface="Calibri Light" panose="020F03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»</a:t>
            </a:r>
          </a:p>
          <a:p>
            <a:pPr algn="just" defTabSz="409984">
              <a:defRPr/>
            </a:pPr>
            <a:r>
              <a:rPr lang="ru-RU" altLang="ru-RU" sz="2200" dirty="0">
                <a:solidFill>
                  <a:schemeClr val="tx1"/>
                </a:solidFill>
                <a:latin typeface="Calibri Light" panose="020F03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ru-RU" altLang="ru-RU" sz="2200" dirty="0" smtClean="0">
                <a:solidFill>
                  <a:schemeClr val="tx1"/>
                </a:solidFill>
                <a:latin typeface="Calibri Light" panose="020F03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  Организация </a:t>
            </a:r>
            <a:r>
              <a:rPr lang="ru-RU" altLang="ru-RU" sz="2200" dirty="0">
                <a:solidFill>
                  <a:schemeClr val="tx1"/>
                </a:solidFill>
                <a:latin typeface="Calibri Light" panose="020F03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 эксплуатация Пунктов взимания платы</a:t>
            </a:r>
          </a:p>
          <a:p>
            <a:pPr marL="342900" indent="-342900" algn="just" defTabSz="409984">
              <a:buFontTx/>
              <a:buChar char="-"/>
              <a:defRPr/>
            </a:pPr>
            <a:r>
              <a:rPr lang="ru-RU" altLang="ru-RU" sz="2200" dirty="0" smtClean="0">
                <a:solidFill>
                  <a:schemeClr val="tx1"/>
                </a:solidFill>
                <a:latin typeface="Calibri Light" panose="020F03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Благоустройство </a:t>
            </a:r>
            <a:r>
              <a:rPr lang="ru-RU" altLang="ru-RU" sz="2200" dirty="0">
                <a:solidFill>
                  <a:schemeClr val="tx1"/>
                </a:solidFill>
                <a:latin typeface="Calibri Light" panose="020F03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 реконструкция платных участков дорог и Пунктов взимания </a:t>
            </a:r>
            <a:r>
              <a:rPr lang="ru-RU" altLang="ru-RU" sz="2200" dirty="0" smtClean="0">
                <a:solidFill>
                  <a:schemeClr val="tx1"/>
                </a:solidFill>
                <a:latin typeface="Calibri Light" panose="020F03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платы</a:t>
            </a:r>
          </a:p>
          <a:p>
            <a:pPr marL="342900" indent="-342900" algn="just" defTabSz="409984">
              <a:buFontTx/>
              <a:buChar char="-"/>
              <a:defRPr/>
            </a:pPr>
            <a:r>
              <a:rPr lang="ru-RU" altLang="ru-RU" sz="2200" dirty="0" smtClean="0">
                <a:solidFill>
                  <a:schemeClr val="tx1"/>
                </a:solidFill>
                <a:latin typeface="Calibri Light" panose="020F03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Служба </a:t>
            </a:r>
            <a:r>
              <a:rPr lang="ru-RU" altLang="ru-RU" sz="2200" dirty="0">
                <a:solidFill>
                  <a:schemeClr val="tx1"/>
                </a:solidFill>
                <a:latin typeface="Calibri Light" panose="020F03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аварийных </a:t>
            </a:r>
            <a:r>
              <a:rPr lang="ru-RU" altLang="ru-RU" sz="2200" dirty="0" smtClean="0">
                <a:solidFill>
                  <a:schemeClr val="tx1"/>
                </a:solidFill>
                <a:latin typeface="Calibri Light" panose="020F03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комиссаров</a:t>
            </a:r>
          </a:p>
          <a:p>
            <a:pPr marL="342900" indent="-342900" algn="just" defTabSz="409984">
              <a:buFontTx/>
              <a:buChar char="-"/>
              <a:defRPr/>
            </a:pPr>
            <a:r>
              <a:rPr lang="ru-RU" altLang="ru-RU" sz="2200" dirty="0" smtClean="0">
                <a:solidFill>
                  <a:schemeClr val="tx1"/>
                </a:solidFill>
                <a:latin typeface="Calibri Light" panose="020F03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Единая </a:t>
            </a:r>
            <a:r>
              <a:rPr lang="ru-RU" altLang="ru-RU" sz="2200" dirty="0">
                <a:solidFill>
                  <a:schemeClr val="tx1"/>
                </a:solidFill>
                <a:latin typeface="Calibri Light" panose="020F03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сеть распространения Электронных средств регистрации </a:t>
            </a:r>
            <a:r>
              <a:rPr lang="ru-RU" altLang="ru-RU" sz="2200" dirty="0" smtClean="0">
                <a:solidFill>
                  <a:schemeClr val="tx1"/>
                </a:solidFill>
                <a:latin typeface="Calibri Light" panose="020F03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проезда для платных участков М-4 в обход Волочка</a:t>
            </a:r>
          </a:p>
          <a:p>
            <a:pPr marL="342900" indent="-342900" algn="just" defTabSz="409984">
              <a:buFontTx/>
              <a:buChar char="-"/>
              <a:defRPr/>
            </a:pPr>
            <a:r>
              <a:rPr lang="ru-RU" altLang="ru-RU" sz="2200" dirty="0">
                <a:solidFill>
                  <a:schemeClr val="tx1"/>
                </a:solidFill>
                <a:latin typeface="Calibri Light" panose="020F03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Единый информационный контактный </a:t>
            </a:r>
            <a:r>
              <a:rPr lang="ru-RU" altLang="ru-RU" sz="2200" dirty="0" smtClean="0">
                <a:solidFill>
                  <a:schemeClr val="tx1"/>
                </a:solidFill>
                <a:latin typeface="Calibri Light" panose="020F03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центр</a:t>
            </a:r>
          </a:p>
          <a:p>
            <a:pPr marL="342900" indent="-342900" algn="just" defTabSz="409984">
              <a:buFontTx/>
              <a:buChar char="-"/>
              <a:defRPr/>
            </a:pPr>
            <a:r>
              <a:rPr lang="ru-RU" altLang="ru-RU" sz="2200" dirty="0">
                <a:solidFill>
                  <a:schemeClr val="tx1"/>
                </a:solidFill>
                <a:latin typeface="Calibri Light" panose="020F03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Разработка, внедрение и развитие клиентских </a:t>
            </a:r>
            <a:r>
              <a:rPr lang="ru-RU" altLang="ru-RU" sz="2200" dirty="0" smtClean="0">
                <a:solidFill>
                  <a:schemeClr val="tx1"/>
                </a:solidFill>
                <a:latin typeface="Calibri Light" panose="020F03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сервисов</a:t>
            </a:r>
          </a:p>
          <a:p>
            <a:pPr algn="just" defTabSz="409984">
              <a:defRPr/>
            </a:pPr>
            <a:endParaRPr lang="ru-RU" altLang="ru-RU" sz="2200" dirty="0">
              <a:solidFill>
                <a:srgbClr val="4C4C4C"/>
              </a:solidFill>
              <a:latin typeface="Calibri Light" panose="020F03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algn="just" defTabSz="409984">
              <a:buFontTx/>
              <a:buChar char="-"/>
              <a:defRPr/>
            </a:pPr>
            <a:endParaRPr lang="ru-RU" altLang="ru-RU" sz="2200" dirty="0" smtClean="0">
              <a:solidFill>
                <a:srgbClr val="4C4C4C"/>
              </a:solidFill>
              <a:latin typeface="Calibri Light" panose="020F03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defTabSz="409984">
              <a:defRPr/>
            </a:pPr>
            <a:endParaRPr lang="ru-RU" altLang="ru-RU" sz="2200" dirty="0">
              <a:solidFill>
                <a:srgbClr val="4C4C4C"/>
              </a:solidFill>
              <a:latin typeface="Calibri Light" panose="020F03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40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10121" y="385525"/>
            <a:ext cx="5126590" cy="547585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 w="3175">
            <a:solidFill>
              <a:schemeClr val="accent6">
                <a:lumMod val="20000"/>
                <a:lumOff val="80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spcCol="0" rtlCol="0" anchor="ctr"/>
          <a:lstStyle/>
          <a:p>
            <a:pPr algn="ctr"/>
            <a:endParaRPr lang="ru-RU"/>
          </a:p>
        </p:txBody>
      </p:sp>
      <p:pic>
        <p:nvPicPr>
          <p:cNvPr id="5122" name="Picture 2" descr="C:\_documents AvPd\rk-promo\Логотипы\AVTODOR\лого_Автодор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021288"/>
            <a:ext cx="2315995" cy="66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71929" y="436602"/>
            <a:ext cx="4844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Использование Транспондера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7471" y="1629955"/>
            <a:ext cx="868588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/>
          </a:p>
          <a:p>
            <a:r>
              <a:rPr lang="ru-RU" sz="1600" dirty="0" smtClean="0">
                <a:latin typeface="Calibri Light" panose="020F0302020204030204" pitchFamily="34" charset="0"/>
              </a:rPr>
              <a:t>				</a:t>
            </a:r>
            <a:r>
              <a:rPr lang="ru-RU" dirty="0" smtClean="0">
                <a:latin typeface="Calibri Light" panose="020F0302020204030204" pitchFamily="34" charset="0"/>
              </a:rPr>
              <a:t>Гарантированная </a:t>
            </a:r>
            <a:r>
              <a:rPr lang="ru-RU" dirty="0">
                <a:latin typeface="Calibri Light" panose="020F0302020204030204" pitchFamily="34" charset="0"/>
              </a:rPr>
              <a:t>скидка на проезд 20</a:t>
            </a:r>
            <a:r>
              <a:rPr lang="ru-RU" dirty="0" smtClean="0">
                <a:latin typeface="Calibri Light" panose="020F0302020204030204" pitchFamily="34" charset="0"/>
              </a:rPr>
              <a:t>%  				Дополнительная </a:t>
            </a:r>
            <a:r>
              <a:rPr lang="ru-RU" dirty="0">
                <a:latin typeface="Calibri Light" panose="020F0302020204030204" pitchFamily="34" charset="0"/>
              </a:rPr>
              <a:t>скидка до 10% - </a:t>
            </a:r>
            <a:r>
              <a:rPr lang="ru-RU" dirty="0" smtClean="0">
                <a:latin typeface="Calibri Light" panose="020F0302020204030204" pitchFamily="34" charset="0"/>
              </a:rPr>
              <a:t>при подключении  </a:t>
            </a:r>
            <a:r>
              <a:rPr lang="ru-RU" dirty="0">
                <a:latin typeface="Calibri Light" panose="020F0302020204030204" pitchFamily="34" charset="0"/>
              </a:rPr>
              <a:t>к </a:t>
            </a:r>
            <a:r>
              <a:rPr lang="ru-RU" dirty="0" smtClean="0">
                <a:latin typeface="Calibri Light" panose="020F0302020204030204" pitchFamily="34" charset="0"/>
              </a:rPr>
              <a:t>		программе лояльности.  </a:t>
            </a:r>
            <a:r>
              <a:rPr lang="ru-RU" dirty="0">
                <a:latin typeface="Calibri Light" panose="020F0302020204030204" pitchFamily="34" charset="0"/>
              </a:rPr>
              <a:t>Выделенные полосы - специально </a:t>
            </a:r>
            <a:r>
              <a:rPr lang="ru-RU" dirty="0" smtClean="0">
                <a:latin typeface="Calibri Light" panose="020F0302020204030204" pitchFamily="34" charset="0"/>
              </a:rPr>
              <a:t>предназначенные  </a:t>
            </a:r>
            <a:r>
              <a:rPr lang="ru-RU" dirty="0">
                <a:latin typeface="Calibri Light" panose="020F0302020204030204" pitchFamily="34" charset="0"/>
              </a:rPr>
              <a:t>полосы только для проезда транспортных </a:t>
            </a:r>
            <a:r>
              <a:rPr lang="ru-RU" dirty="0" smtClean="0">
                <a:latin typeface="Calibri Light" panose="020F0302020204030204" pitchFamily="34" charset="0"/>
              </a:rPr>
              <a:t>средств  </a:t>
            </a:r>
            <a:r>
              <a:rPr lang="ru-RU" dirty="0">
                <a:latin typeface="Calibri Light" panose="020F0302020204030204" pitchFamily="34" charset="0"/>
              </a:rPr>
              <a:t>оборудованных </a:t>
            </a:r>
            <a:r>
              <a:rPr lang="ru-RU" dirty="0" smtClean="0">
                <a:latin typeface="Calibri Light" panose="020F0302020204030204" pitchFamily="34" charset="0"/>
              </a:rPr>
              <a:t>транспондером. </a:t>
            </a:r>
          </a:p>
          <a:p>
            <a:pPr algn="just"/>
            <a:r>
              <a:rPr lang="ru-RU" dirty="0" smtClean="0">
                <a:latin typeface="Calibri Light" panose="020F0302020204030204" pitchFamily="34" charset="0"/>
              </a:rPr>
              <a:t>	</a:t>
            </a:r>
          </a:p>
          <a:p>
            <a:pPr algn="just"/>
            <a:r>
              <a:rPr lang="ru-RU" dirty="0" smtClean="0">
                <a:latin typeface="Calibri Light" panose="020F0302020204030204" pitchFamily="34" charset="0"/>
              </a:rPr>
              <a:t>	До 30.06.2016 действует скидка </a:t>
            </a:r>
            <a:r>
              <a:rPr lang="ru-RU" dirty="0">
                <a:latin typeface="Calibri Light" panose="020F0302020204030204" pitchFamily="34" charset="0"/>
              </a:rPr>
              <a:t>на проезд по участку км 21 - км 93 </a:t>
            </a:r>
            <a:r>
              <a:rPr lang="ru-RU" dirty="0" smtClean="0">
                <a:latin typeface="Calibri Light" panose="020F0302020204030204" pitchFamily="34" charset="0"/>
              </a:rPr>
              <a:t>автомобильной дороги </a:t>
            </a:r>
            <a:r>
              <a:rPr lang="ru-RU" dirty="0">
                <a:latin typeface="Calibri Light" panose="020F0302020204030204" pitchFamily="34" charset="0"/>
              </a:rPr>
              <a:t>М-4 «Дон» при использовании транспондера в дневной </a:t>
            </a:r>
            <a:r>
              <a:rPr lang="ru-RU" dirty="0" smtClean="0">
                <a:latin typeface="Calibri Light" panose="020F0302020204030204" pitchFamily="34" charset="0"/>
              </a:rPr>
              <a:t>период, которая </a:t>
            </a:r>
            <a:r>
              <a:rPr lang="ru-RU" dirty="0">
                <a:latin typeface="Calibri Light" panose="020F0302020204030204" pitchFamily="34" charset="0"/>
              </a:rPr>
              <a:t>составляет - 60</a:t>
            </a:r>
            <a:r>
              <a:rPr lang="ru-RU" dirty="0" smtClean="0">
                <a:latin typeface="Calibri Light" panose="020F0302020204030204" pitchFamily="34" charset="0"/>
              </a:rPr>
              <a:t>%.</a:t>
            </a:r>
            <a:r>
              <a:rPr lang="ru-RU" dirty="0">
                <a:latin typeface="Calibri Light" panose="020F0302020204030204" pitchFamily="34" charset="0"/>
              </a:rPr>
              <a:t>	</a:t>
            </a:r>
            <a:endParaRPr lang="ru-RU" dirty="0" smtClean="0">
              <a:latin typeface="Calibri Light" panose="020F0302020204030204" pitchFamily="34" charset="0"/>
            </a:endParaRPr>
          </a:p>
          <a:p>
            <a:pPr algn="just"/>
            <a:endParaRPr lang="ru-RU" dirty="0">
              <a:latin typeface="Calibri Light" panose="020F0302020204030204" pitchFamily="34" charset="0"/>
            </a:endParaRPr>
          </a:p>
          <a:p>
            <a:pPr algn="just"/>
            <a:r>
              <a:rPr lang="ru-RU" dirty="0" smtClean="0">
                <a:latin typeface="Calibri Light" panose="020F0302020204030204" pitchFamily="34" charset="0"/>
              </a:rPr>
              <a:t>	На </a:t>
            </a:r>
            <a:r>
              <a:rPr lang="ru-RU" dirty="0">
                <a:latin typeface="Calibri Light" panose="020F0302020204030204" pitchFamily="34" charset="0"/>
              </a:rPr>
              <a:t>остальных платных участках М-4 «Дон» и М-11 «Обход Вышнего Волочка»</a:t>
            </a:r>
          </a:p>
          <a:p>
            <a:pPr algn="just"/>
            <a:r>
              <a:rPr lang="ru-RU" dirty="0">
                <a:latin typeface="Calibri Light" panose="020F0302020204030204" pitchFamily="34" charset="0"/>
              </a:rPr>
              <a:t>при использовании Транспондера с 01.01.2016 действует постоянная скидка 20%</a:t>
            </a:r>
          </a:p>
          <a:p>
            <a:pPr algn="just"/>
            <a:endParaRPr lang="ru-RU" sz="1400" b="1" dirty="0" smtClean="0">
              <a:latin typeface="Calibri Light" panose="020F0302020204030204" pitchFamily="34" charset="0"/>
            </a:endParaRPr>
          </a:p>
          <a:p>
            <a:pPr algn="just"/>
            <a:r>
              <a:rPr lang="ru-RU" sz="1400" b="1" dirty="0">
                <a:latin typeface="Calibri Light" panose="020F0302020204030204" pitchFamily="34" charset="0"/>
              </a:rPr>
              <a:t>	</a:t>
            </a:r>
            <a:r>
              <a:rPr lang="ru-RU" sz="1400" b="1" dirty="0" smtClean="0">
                <a:latin typeface="Calibri Light" panose="020F0302020204030204" pitchFamily="34" charset="0"/>
              </a:rPr>
              <a:t>Хотите </a:t>
            </a:r>
            <a:r>
              <a:rPr lang="ru-RU" sz="1400" b="1" dirty="0">
                <a:latin typeface="Calibri Light" panose="020F0302020204030204" pitchFamily="34" charset="0"/>
              </a:rPr>
              <a:t>экономить на проезде по платным дорогам еще больше - подключайтесь к </a:t>
            </a:r>
            <a:r>
              <a:rPr lang="ru-RU" sz="1400" b="1" dirty="0" smtClean="0">
                <a:latin typeface="Calibri Light" panose="020F0302020204030204" pitchFamily="34" charset="0"/>
              </a:rPr>
              <a:t>программе лояльности </a:t>
            </a:r>
            <a:r>
              <a:rPr lang="ru-RU" sz="1400" b="1" dirty="0">
                <a:latin typeface="Calibri Light" panose="020F0302020204030204" pitchFamily="34" charset="0"/>
              </a:rPr>
              <a:t>Государственной компании «</a:t>
            </a:r>
            <a:r>
              <a:rPr lang="ru-RU" sz="1400" b="1" dirty="0" err="1">
                <a:latin typeface="Calibri Light" panose="020F0302020204030204" pitchFamily="34" charset="0"/>
              </a:rPr>
              <a:t>Автодор</a:t>
            </a:r>
            <a:r>
              <a:rPr lang="ru-RU" sz="1400" b="1" dirty="0">
                <a:latin typeface="Calibri Light" panose="020F0302020204030204" pitchFamily="34" charset="0"/>
              </a:rPr>
              <a:t>» на сайте www.avtodor-tr.ru, </a:t>
            </a:r>
            <a:r>
              <a:rPr lang="ru-RU" sz="1400" b="1" dirty="0" smtClean="0">
                <a:latin typeface="Calibri Light" panose="020F0302020204030204" pitchFamily="34" charset="0"/>
              </a:rPr>
              <a:t>накапливайте бонусные </a:t>
            </a:r>
            <a:r>
              <a:rPr lang="ru-RU" sz="1400" b="1" dirty="0">
                <a:latin typeface="Calibri Light" panose="020F0302020204030204" pitchFamily="34" charset="0"/>
              </a:rPr>
              <a:t>баллы и получайте дополнительную скидку до 10</a:t>
            </a:r>
            <a:r>
              <a:rPr lang="ru-RU" sz="1400" b="1" dirty="0" smtClean="0">
                <a:latin typeface="Calibri Light" panose="020F0302020204030204" pitchFamily="34" charset="0"/>
              </a:rPr>
              <a:t>%.</a:t>
            </a:r>
            <a:endParaRPr lang="ru-RU" sz="1400" b="1" dirty="0">
              <a:latin typeface="Calibri Light" panose="020F0302020204030204" pitchFamily="34" charset="0"/>
            </a:endParaRPr>
          </a:p>
        </p:txBody>
      </p:sp>
      <p:pic>
        <p:nvPicPr>
          <p:cNvPr id="3" name="Picture 6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27522">
            <a:off x="159236" y="702659"/>
            <a:ext cx="4293157" cy="145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80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_documents AvPd\rk-promo\Логотипы\AVTODOR\лого_Автодор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021288"/>
            <a:ext cx="2315995" cy="66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196752"/>
            <a:ext cx="8229600" cy="4525963"/>
          </a:xfrm>
          <a:prstGeom prst="rect">
            <a:avLst/>
          </a:prstGeom>
        </p:spPr>
        <p:txBody>
          <a:bodyPr vert="horz" lIns="91427" tIns="45714" rIns="91427" bIns="45714" rtlCol="0">
            <a:normAutofit/>
          </a:bodyPr>
          <a:lstStyle>
            <a:lvl1pPr marL="0" indent="0" algn="ctr" defTabSz="914274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36" indent="0" algn="ctr" defTabSz="914274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274" indent="0" algn="ctr" defTabSz="914274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10" indent="0" algn="ctr" defTabSz="91427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547" indent="0" algn="ctr" defTabSz="91427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684" indent="0" algn="ctr" defTabSz="91427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821" indent="0" algn="ctr" defTabSz="91427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958" indent="0" algn="ctr" defTabSz="91427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095" indent="0" algn="ctr" defTabSz="91427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altLang="ru-RU" b="1" dirty="0" smtClean="0">
              <a:solidFill>
                <a:srgbClr val="FFCC00"/>
              </a:solidFill>
            </a:endParaRPr>
          </a:p>
          <a:p>
            <a:r>
              <a:rPr lang="ru-RU" altLang="ru-RU" b="1" dirty="0">
                <a:solidFill>
                  <a:schemeClr val="tx1"/>
                </a:solidFill>
              </a:rPr>
              <a:t>Благодарю за внимание!</a:t>
            </a:r>
          </a:p>
          <a:p>
            <a:pPr>
              <a:buFontTx/>
              <a:buNone/>
            </a:pPr>
            <a:r>
              <a:rPr lang="ru-RU" altLang="ru-RU" b="1" dirty="0" smtClean="0">
                <a:solidFill>
                  <a:schemeClr val="accent2"/>
                </a:solidFill>
              </a:rPr>
              <a:t>                                 </a:t>
            </a:r>
            <a:endParaRPr lang="en-US" altLang="ru-RU" b="1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ru-RU" altLang="ru-RU" b="1" dirty="0" smtClean="0">
                <a:solidFill>
                  <a:schemeClr val="accent2"/>
                </a:solidFill>
              </a:rPr>
              <a:t>  </a:t>
            </a:r>
            <a:r>
              <a:rPr lang="ru-RU" altLang="ru-RU" sz="4000" b="1" dirty="0" smtClean="0">
                <a:solidFill>
                  <a:schemeClr val="accent2"/>
                </a:solidFill>
              </a:rPr>
              <a:t>Наумов А.Ю.</a:t>
            </a:r>
            <a:endParaRPr lang="ru-RU" altLang="ru-RU" sz="4000" dirty="0" smtClean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u-RU" altLang="ru-RU" sz="2800" b="1" dirty="0" smtClean="0">
                <a:latin typeface="Times New Roman" panose="02020603050405020304" pitchFamily="18" charset="0"/>
              </a:rPr>
              <a:t>Тел. +7 (495) 727-11-95 </a:t>
            </a:r>
            <a:endParaRPr lang="en-US" altLang="ru-RU" sz="2800" b="1" dirty="0" smtClean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endParaRPr lang="ru-RU" altLang="ru-RU" sz="2800" b="1" dirty="0" smtClean="0">
              <a:latin typeface="Times New Roman" panose="02020603050405020304" pitchFamily="18" charset="0"/>
            </a:endParaRPr>
          </a:p>
          <a:p>
            <a:r>
              <a:rPr lang="en-US" altLang="ru-RU" sz="2800" b="1" dirty="0" smtClean="0">
                <a:latin typeface="Times New Roman" panose="02020603050405020304" pitchFamily="18" charset="0"/>
              </a:rPr>
              <a:t>e-mail:</a:t>
            </a:r>
            <a:r>
              <a:rPr lang="ru-RU" altLang="ru-RU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ru-RU" sz="2800" b="1" dirty="0" smtClean="0">
                <a:latin typeface="Times New Roman" panose="02020603050405020304" pitchFamily="18" charset="0"/>
                <a:hlinkClick r:id="rId3"/>
              </a:rPr>
              <a:t>a.naumov@avtodor-tr.ru</a:t>
            </a:r>
            <a:r>
              <a:rPr lang="ru-RU" altLang="ru-RU" sz="2800" b="1" dirty="0" smtClean="0">
                <a:latin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0571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12599</TotalTime>
  <Words>433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Автодор-Платные Дороги</dc:title>
  <dc:creator>Артемьев</dc:creator>
  <cp:lastModifiedBy>Егорова Алла Сергеевна</cp:lastModifiedBy>
  <cp:revision>400</cp:revision>
  <cp:lastPrinted>2015-03-12T13:39:05Z</cp:lastPrinted>
  <dcterms:created xsi:type="dcterms:W3CDTF">2013-11-21T13:28:14Z</dcterms:created>
  <dcterms:modified xsi:type="dcterms:W3CDTF">2016-03-02T11:21:16Z</dcterms:modified>
</cp:coreProperties>
</file>